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ubik Medium"/>
      <p:regular r:id="rId20"/>
      <p:bold r:id="rId21"/>
      <p:italic r:id="rId22"/>
      <p:boldItalic r:id="rId23"/>
    </p:embeddedFont>
    <p:embeddedFont>
      <p:font typeface="Rubik Light"/>
      <p:regular r:id="rId24"/>
      <p:bold r:id="rId25"/>
      <p:italic r:id="rId26"/>
      <p:boldItalic r:id="rId27"/>
    </p:embeddedFont>
    <p:embeddedFont>
      <p:font typeface="Rubik"/>
      <p:regular r:id="rId28"/>
      <p:bold r:id="rId29"/>
      <p:italic r:id="rId30"/>
      <p:boldItalic r:id="rId31"/>
    </p:embeddedFont>
    <p:embeddedFont>
      <p:font typeface="Rubik SemiBold"/>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36" roundtripDataSignature="AMtx7mhAL9iBuA6pUimjrpbAFawHHFnQ/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ubikMedium-regular.fntdata"/><Relationship Id="rId22" Type="http://schemas.openxmlformats.org/officeDocument/2006/relationships/font" Target="fonts/RubikMedium-italic.fntdata"/><Relationship Id="rId21" Type="http://schemas.openxmlformats.org/officeDocument/2006/relationships/font" Target="fonts/RubikMedium-bold.fntdata"/><Relationship Id="rId24" Type="http://schemas.openxmlformats.org/officeDocument/2006/relationships/font" Target="fonts/RubikLight-regular.fntdata"/><Relationship Id="rId23" Type="http://schemas.openxmlformats.org/officeDocument/2006/relationships/font" Target="fonts/RubikMedium-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ubikLight-italic.fntdata"/><Relationship Id="rId25" Type="http://schemas.openxmlformats.org/officeDocument/2006/relationships/font" Target="fonts/RubikLight-bold.fntdata"/><Relationship Id="rId28" Type="http://schemas.openxmlformats.org/officeDocument/2006/relationships/font" Target="fonts/Rubik-regular.fntdata"/><Relationship Id="rId27" Type="http://schemas.openxmlformats.org/officeDocument/2006/relationships/font" Target="fonts/RubikLigh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ubik-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ubik-boldItalic.fntdata"/><Relationship Id="rId30" Type="http://schemas.openxmlformats.org/officeDocument/2006/relationships/font" Target="fonts/Rubik-italic.fntdata"/><Relationship Id="rId11" Type="http://schemas.openxmlformats.org/officeDocument/2006/relationships/slide" Target="slides/slide6.xml"/><Relationship Id="rId33" Type="http://schemas.openxmlformats.org/officeDocument/2006/relationships/font" Target="fonts/RubikSemiBold-bold.fntdata"/><Relationship Id="rId10" Type="http://schemas.openxmlformats.org/officeDocument/2006/relationships/slide" Target="slides/slide5.xml"/><Relationship Id="rId32" Type="http://schemas.openxmlformats.org/officeDocument/2006/relationships/font" Target="fonts/RubikSemiBold-regular.fntdata"/><Relationship Id="rId13" Type="http://schemas.openxmlformats.org/officeDocument/2006/relationships/slide" Target="slides/slide8.xml"/><Relationship Id="rId35" Type="http://schemas.openxmlformats.org/officeDocument/2006/relationships/font" Target="fonts/RubikSemiBold-boldItalic.fntdata"/><Relationship Id="rId12" Type="http://schemas.openxmlformats.org/officeDocument/2006/relationships/slide" Target="slides/slide7.xml"/><Relationship Id="rId34" Type="http://schemas.openxmlformats.org/officeDocument/2006/relationships/font" Target="fonts/RubikSemiBold-italic.fntdata"/><Relationship Id="rId15" Type="http://schemas.openxmlformats.org/officeDocument/2006/relationships/slide" Target="slides/slide10.xml"/><Relationship Id="rId14" Type="http://schemas.openxmlformats.org/officeDocument/2006/relationships/slide" Target="slides/slide9.xml"/><Relationship Id="rId36" Type="http://customschemas.google.com/relationships/presentationmetadata" Target="meta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db74717acd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2db74717acd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db74717acd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2db74717acd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3ec2985a68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23ec2985a68_1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db74717acd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g2db74717acd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65ee868302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g265ee868302_0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65ee868302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g265ee868302_0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3ec2985a68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g23ec2985a68_1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3ec2985a68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23ec2985a68_1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db74717ac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g2db74717acd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3ec2985a68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g23ec2985a68_1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20"/>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20"/>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 name="Shape 11"/>
        <p:cNvGrpSpPr/>
        <p:nvPr/>
      </p:nvGrpSpPr>
      <p:grpSpPr>
        <a:xfrm>
          <a:off x="0" y="0"/>
          <a:ext cx="0" cy="0"/>
          <a:chOff x="0" y="0"/>
          <a:chExt cx="0" cy="0"/>
        </a:xfrm>
      </p:grpSpPr>
      <p:sp>
        <p:nvSpPr>
          <p:cNvPr id="12" name="Google Shape;12;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 name="Google Shape;13;p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4" name="Google Shape;14;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7" name="Google Shape;17;p1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8" name="Google Shape;18;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1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1" name="Google Shape;21;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1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1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1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1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1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1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1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1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30.png"/><Relationship Id="rId5" Type="http://schemas.openxmlformats.org/officeDocument/2006/relationships/image" Target="../media/image3.png"/><Relationship Id="rId6"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31.png"/><Relationship Id="rId5" Type="http://schemas.openxmlformats.org/officeDocument/2006/relationships/image" Target="../media/image3.png"/><Relationship Id="rId6"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hyperlink" Target="https://lookerstudio.google.com/reporting/01626241-b347-4d5f-bd87-9fd7285b447f" TargetMode="External"/><Relationship Id="rId5" Type="http://schemas.openxmlformats.org/officeDocument/2006/relationships/image" Target="../media/image33.jpg"/><Relationship Id="rId6" Type="http://schemas.openxmlformats.org/officeDocument/2006/relationships/image" Target="../media/image3.png"/><Relationship Id="rId7"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hyperlink" Target="https://github.com/harisdwir/Rakamin_KF_Analytics_hrsdwr" TargetMode="External"/><Relationship Id="rId5" Type="http://schemas.openxmlformats.org/officeDocument/2006/relationships/hyperlink" Target="https://github.com/harisdwir/Rakamin_KF_Analytics_hrsdwr" TargetMode="External"/><Relationship Id="rId6" Type="http://schemas.openxmlformats.org/officeDocument/2006/relationships/hyperlink" Target="https://github.com/harisdwir/Rakamin_KF_Analytics_hrsdwr" TargetMode="External"/><Relationship Id="rId7" Type="http://schemas.openxmlformats.org/officeDocument/2006/relationships/image" Target="../media/image3.png"/><Relationship Id="rId8"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6.png"/><Relationship Id="rId9" Type="http://schemas.openxmlformats.org/officeDocument/2006/relationships/image" Target="../media/image19.png"/><Relationship Id="rId5" Type="http://schemas.openxmlformats.org/officeDocument/2006/relationships/image" Target="../media/image5.png"/><Relationship Id="rId6" Type="http://schemas.openxmlformats.org/officeDocument/2006/relationships/image" Target="../media/image1.png"/><Relationship Id="rId7" Type="http://schemas.openxmlformats.org/officeDocument/2006/relationships/image" Target="../media/image11.jpg"/><Relationship Id="rId8"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hyperlink" Target="https://coursera.org/verify/C2BSU65G8HU7" TargetMode="External"/><Relationship Id="rId5" Type="http://schemas.openxmlformats.org/officeDocument/2006/relationships/hyperlink" Target="https://coursera.org/verify/779K4R38MGPV" TargetMode="External"/><Relationship Id="rId6" Type="http://schemas.openxmlformats.org/officeDocument/2006/relationships/hyperlink" Target="https://aws.amazon.com/verification" TargetMode="External"/><Relationship Id="rId7" Type="http://schemas.openxmlformats.org/officeDocument/2006/relationships/image" Target="../media/image3.png"/><Relationship Id="rId8"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9.png"/><Relationship Id="rId6" Type="http://schemas.openxmlformats.org/officeDocument/2006/relationships/image" Target="../media/image27.png"/></Relationships>
</file>

<file path=ppt/slides/_rels/slide5.xml.rels><?xml version="1.0" encoding="UTF-8" standalone="yes"?><Relationships xmlns="http://schemas.openxmlformats.org/package/2006/relationships"><Relationship Id="rId11" Type="http://schemas.openxmlformats.org/officeDocument/2006/relationships/image" Target="../media/image18.png"/><Relationship Id="rId10" Type="http://schemas.openxmlformats.org/officeDocument/2006/relationships/image" Target="../media/image25.png"/><Relationship Id="rId13" Type="http://schemas.openxmlformats.org/officeDocument/2006/relationships/image" Target="../media/image3.png"/><Relationship Id="rId12"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hyperlink" Target="https://drive.google.com/drive/folders/1-_rdPBE8-OgKAOSyAaCiNsXGWA2tPmtM?usp=drive_link" TargetMode="External"/><Relationship Id="rId9" Type="http://schemas.openxmlformats.org/officeDocument/2006/relationships/image" Target="../media/image20.png"/><Relationship Id="rId14" Type="http://schemas.openxmlformats.org/officeDocument/2006/relationships/image" Target="../media/image19.png"/><Relationship Id="rId5" Type="http://schemas.openxmlformats.org/officeDocument/2006/relationships/image" Target="../media/image7.png"/><Relationship Id="rId6" Type="http://schemas.openxmlformats.org/officeDocument/2006/relationships/image" Target="../media/image12.png"/><Relationship Id="rId7" Type="http://schemas.openxmlformats.org/officeDocument/2006/relationships/image" Target="../media/image14.png"/><Relationship Id="rId8" Type="http://schemas.openxmlformats.org/officeDocument/2006/relationships/image" Target="../media/image13.png"/></Relationships>
</file>

<file path=ppt/slides/_rels/slide6.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23.png"/><Relationship Id="rId9" Type="http://schemas.openxmlformats.org/officeDocument/2006/relationships/image" Target="../media/image15.png"/><Relationship Id="rId5" Type="http://schemas.openxmlformats.org/officeDocument/2006/relationships/image" Target="../media/image29.png"/><Relationship Id="rId6" Type="http://schemas.openxmlformats.org/officeDocument/2006/relationships/image" Target="../media/image17.png"/><Relationship Id="rId7" Type="http://schemas.openxmlformats.org/officeDocument/2006/relationships/image" Target="../media/image16.png"/><Relationship Id="rId8"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22.png"/><Relationship Id="rId5" Type="http://schemas.openxmlformats.org/officeDocument/2006/relationships/image" Target="../media/image21.png"/><Relationship Id="rId6" Type="http://schemas.openxmlformats.org/officeDocument/2006/relationships/image" Target="../media/image3.png"/><Relationship Id="rId7"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28.png"/><Relationship Id="rId5" Type="http://schemas.openxmlformats.org/officeDocument/2006/relationships/image" Target="../media/image3.png"/><Relationship Id="rId6"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9.png"/><Relationship Id="rId6"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9FAB"/>
        </a:solidFill>
      </p:bgPr>
    </p:bg>
    <p:spTree>
      <p:nvGrpSpPr>
        <p:cNvPr id="53" name="Shape 53"/>
        <p:cNvGrpSpPr/>
        <p:nvPr/>
      </p:nvGrpSpPr>
      <p:grpSpPr>
        <a:xfrm>
          <a:off x="0" y="0"/>
          <a:ext cx="0" cy="0"/>
          <a:chOff x="0" y="0"/>
          <a:chExt cx="0" cy="0"/>
        </a:xfrm>
      </p:grpSpPr>
      <p:pic>
        <p:nvPicPr>
          <p:cNvPr id="54" name="Google Shape;54;p1"/>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55" name="Google Shape;55;p1"/>
          <p:cNvPicPr preferRelativeResize="0"/>
          <p:nvPr/>
        </p:nvPicPr>
        <p:blipFill rotWithShape="1">
          <a:blip r:embed="rId4">
            <a:alphaModFix/>
          </a:blip>
          <a:srcRect b="0" l="0" r="0" t="0"/>
          <a:stretch/>
        </p:blipFill>
        <p:spPr>
          <a:xfrm>
            <a:off x="349800" y="186500"/>
            <a:ext cx="1399901" cy="541300"/>
          </a:xfrm>
          <a:prstGeom prst="rect">
            <a:avLst/>
          </a:prstGeom>
          <a:noFill/>
          <a:ln>
            <a:noFill/>
          </a:ln>
        </p:spPr>
      </p:pic>
      <p:sp>
        <p:nvSpPr>
          <p:cNvPr id="56" name="Google Shape;56;p1"/>
          <p:cNvSpPr txBox="1"/>
          <p:nvPr/>
        </p:nvSpPr>
        <p:spPr>
          <a:xfrm>
            <a:off x="517900" y="1596200"/>
            <a:ext cx="6239100" cy="1616100"/>
          </a:xfrm>
          <a:prstGeom prst="rect">
            <a:avLst/>
          </a:prstGeom>
          <a:noFill/>
          <a:ln>
            <a:noFill/>
          </a:ln>
          <a:effectLst>
            <a:outerShdw blurRad="57150" rotWithShape="0" algn="bl" dir="5400000" dist="19050">
              <a:srgbClr val="000000">
                <a:alpha val="49019"/>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500"/>
              <a:buFont typeface="Arial"/>
              <a:buNone/>
            </a:pPr>
            <a:r>
              <a:rPr b="1" lang="en" sz="3100">
                <a:solidFill>
                  <a:schemeClr val="lt1"/>
                </a:solidFill>
                <a:latin typeface="Rubik"/>
                <a:ea typeface="Rubik"/>
                <a:cs typeface="Rubik"/>
                <a:sym typeface="Rubik"/>
              </a:rPr>
              <a:t>Kimia Farma Business Performance Analytics </a:t>
            </a:r>
            <a:r>
              <a:rPr b="1" lang="en" sz="3100">
                <a:solidFill>
                  <a:srgbClr val="FFFFFF"/>
                </a:solidFill>
                <a:latin typeface="Rubik"/>
                <a:ea typeface="Rubik"/>
                <a:cs typeface="Rubik"/>
                <a:sym typeface="Rubik"/>
              </a:rPr>
              <a:t>Business Year </a:t>
            </a:r>
            <a:r>
              <a:rPr b="1" lang="en" sz="3100">
                <a:solidFill>
                  <a:schemeClr val="lt1"/>
                </a:solidFill>
                <a:latin typeface="Rubik"/>
                <a:ea typeface="Rubik"/>
                <a:cs typeface="Rubik"/>
                <a:sym typeface="Rubik"/>
              </a:rPr>
              <a:t>2020-2023</a:t>
            </a:r>
            <a:endParaRPr b="0" i="0" sz="600" u="none" cap="none" strike="noStrike">
              <a:solidFill>
                <a:schemeClr val="lt1"/>
              </a:solidFill>
              <a:latin typeface="Rubik"/>
              <a:ea typeface="Rubik"/>
              <a:cs typeface="Rubik"/>
              <a:sym typeface="Rubik"/>
            </a:endParaRPr>
          </a:p>
        </p:txBody>
      </p:sp>
      <p:sp>
        <p:nvSpPr>
          <p:cNvPr id="57" name="Google Shape;57;p1"/>
          <p:cNvSpPr txBox="1"/>
          <p:nvPr/>
        </p:nvSpPr>
        <p:spPr>
          <a:xfrm>
            <a:off x="517900" y="3130300"/>
            <a:ext cx="7289100" cy="569400"/>
          </a:xfrm>
          <a:prstGeom prst="rect">
            <a:avLst/>
          </a:prstGeom>
          <a:noFill/>
          <a:ln>
            <a:noFill/>
          </a:ln>
          <a:effectLst>
            <a:outerShdw blurRad="57150" rotWithShape="0" algn="bl" dir="5400000" dist="19050">
              <a:srgbClr val="000000">
                <a:alpha val="49019"/>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n" sz="2500" u="none" cap="none" strike="noStrike">
                <a:solidFill>
                  <a:schemeClr val="lt1"/>
                </a:solidFill>
                <a:latin typeface="Rubik SemiBold"/>
                <a:ea typeface="Rubik SemiBold"/>
                <a:cs typeface="Rubik SemiBold"/>
                <a:sym typeface="Rubik SemiBold"/>
              </a:rPr>
              <a:t>Kimia Farma - Big Data Analytics</a:t>
            </a:r>
            <a:endParaRPr b="0" i="0" sz="2500" u="none" cap="none" strike="noStrike">
              <a:solidFill>
                <a:schemeClr val="lt1"/>
              </a:solidFill>
              <a:latin typeface="Rubik SemiBold"/>
              <a:ea typeface="Rubik SemiBold"/>
              <a:cs typeface="Rubik SemiBold"/>
              <a:sym typeface="Rubik SemiBold"/>
            </a:endParaRPr>
          </a:p>
        </p:txBody>
      </p:sp>
      <p:sp>
        <p:nvSpPr>
          <p:cNvPr id="58" name="Google Shape;58;p1"/>
          <p:cNvSpPr/>
          <p:nvPr/>
        </p:nvSpPr>
        <p:spPr>
          <a:xfrm>
            <a:off x="6757125" y="-621925"/>
            <a:ext cx="3135000" cy="30510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
          <p:cNvSpPr txBox="1"/>
          <p:nvPr/>
        </p:nvSpPr>
        <p:spPr>
          <a:xfrm>
            <a:off x="1769125" y="172450"/>
            <a:ext cx="4578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chemeClr val="lt1"/>
                </a:solidFill>
                <a:latin typeface="Rubik SemiBold"/>
                <a:ea typeface="Rubik SemiBold"/>
                <a:cs typeface="Rubik SemiBold"/>
                <a:sym typeface="Rubik SemiBold"/>
              </a:rPr>
              <a:t>X</a:t>
            </a:r>
            <a:endParaRPr b="0" i="0" sz="3000" u="none" cap="none" strike="noStrike">
              <a:solidFill>
                <a:schemeClr val="lt1"/>
              </a:solidFill>
              <a:latin typeface="Rubik SemiBold"/>
              <a:ea typeface="Rubik SemiBold"/>
              <a:cs typeface="Rubik SemiBold"/>
              <a:sym typeface="Rubik SemiBold"/>
            </a:endParaRPr>
          </a:p>
        </p:txBody>
      </p:sp>
      <p:sp>
        <p:nvSpPr>
          <p:cNvPr id="60" name="Google Shape;60;p1"/>
          <p:cNvSpPr txBox="1"/>
          <p:nvPr/>
        </p:nvSpPr>
        <p:spPr>
          <a:xfrm>
            <a:off x="517900" y="3699700"/>
            <a:ext cx="4392000" cy="954300"/>
          </a:xfrm>
          <a:prstGeom prst="rect">
            <a:avLst/>
          </a:prstGeom>
          <a:noFill/>
          <a:ln>
            <a:noFill/>
          </a:ln>
          <a:effectLst>
            <a:outerShdw blurRad="57150" rotWithShape="0" algn="bl" dir="5400000" dist="19050">
              <a:srgbClr val="000000">
                <a:alpha val="49019"/>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lt1"/>
                </a:solidFill>
                <a:latin typeface="Rubik Light"/>
                <a:ea typeface="Rubik Light"/>
                <a:cs typeface="Rubik Light"/>
                <a:sym typeface="Rubik Light"/>
              </a:rPr>
              <a:t>Presented by</a:t>
            </a:r>
            <a:endParaRPr b="0" i="0" sz="2000" u="none" cap="none" strike="noStrike">
              <a:solidFill>
                <a:schemeClr val="lt1"/>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2000"/>
              <a:buFont typeface="Arial"/>
              <a:buNone/>
            </a:pPr>
            <a:r>
              <a:rPr lang="en" sz="3000">
                <a:solidFill>
                  <a:schemeClr val="lt1"/>
                </a:solidFill>
                <a:latin typeface="Rubik Light"/>
                <a:ea typeface="Rubik Light"/>
                <a:cs typeface="Rubik Light"/>
                <a:sym typeface="Rubik Light"/>
              </a:rPr>
              <a:t>Haris Dwi Rahmatullah</a:t>
            </a:r>
            <a:endParaRPr b="0" i="0" sz="3000" u="none" cap="none" strike="noStrike">
              <a:solidFill>
                <a:schemeClr val="lt1"/>
              </a:solidFill>
              <a:latin typeface="Rubik Light"/>
              <a:ea typeface="Rubik Light"/>
              <a:cs typeface="Rubik Light"/>
              <a:sym typeface="Rubik Light"/>
            </a:endParaRPr>
          </a:p>
        </p:txBody>
      </p:sp>
      <p:pic>
        <p:nvPicPr>
          <p:cNvPr id="61" name="Google Shape;61;p1"/>
          <p:cNvPicPr preferRelativeResize="0"/>
          <p:nvPr/>
        </p:nvPicPr>
        <p:blipFill rotWithShape="1">
          <a:blip r:embed="rId5">
            <a:alphaModFix/>
          </a:blip>
          <a:srcRect b="0" l="0" r="0" t="0"/>
          <a:stretch/>
        </p:blipFill>
        <p:spPr>
          <a:xfrm>
            <a:off x="2350825" y="133900"/>
            <a:ext cx="1581660" cy="569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g2db74717acd_0_73"/>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sp>
        <p:nvSpPr>
          <p:cNvPr id="202" name="Google Shape;202;g2db74717acd_0_73"/>
          <p:cNvSpPr txBox="1"/>
          <p:nvPr/>
        </p:nvSpPr>
        <p:spPr>
          <a:xfrm>
            <a:off x="340500" y="120325"/>
            <a:ext cx="4336200" cy="4926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lang="en" sz="2000">
                <a:latin typeface="Rubik"/>
                <a:ea typeface="Rubik"/>
                <a:cs typeface="Rubik"/>
                <a:sym typeface="Rubik"/>
              </a:rPr>
              <a:t>2. Persentase_gross_laba</a:t>
            </a:r>
            <a:r>
              <a:rPr lang="en" sz="2000">
                <a:latin typeface="Rubik"/>
                <a:ea typeface="Rubik"/>
                <a:cs typeface="Rubik"/>
                <a:sym typeface="Rubik"/>
              </a:rPr>
              <a:t> Column</a:t>
            </a:r>
            <a:endParaRPr b="0" i="0" sz="2000" u="none" cap="none" strike="noStrike">
              <a:solidFill>
                <a:srgbClr val="000000"/>
              </a:solidFill>
              <a:latin typeface="Rubik"/>
              <a:ea typeface="Rubik"/>
              <a:cs typeface="Rubik"/>
              <a:sym typeface="Rubik"/>
            </a:endParaRPr>
          </a:p>
        </p:txBody>
      </p:sp>
      <p:sp>
        <p:nvSpPr>
          <p:cNvPr id="203" name="Google Shape;203;g2db74717acd_0_73"/>
          <p:cNvSpPr txBox="1"/>
          <p:nvPr/>
        </p:nvSpPr>
        <p:spPr>
          <a:xfrm>
            <a:off x="4283700" y="823925"/>
            <a:ext cx="4860300" cy="39711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190500" lvl="0" marL="114300" marR="0" rtl="0" algn="l">
              <a:lnSpc>
                <a:spcPct val="150000"/>
              </a:lnSpc>
              <a:spcBef>
                <a:spcPts val="0"/>
              </a:spcBef>
              <a:spcAft>
                <a:spcPts val="0"/>
              </a:spcAft>
              <a:buClr>
                <a:srgbClr val="000000"/>
              </a:buClr>
              <a:buSzPts val="1200"/>
              <a:buFont typeface="Rubik"/>
              <a:buAutoNum type="arabicPeriod"/>
            </a:pPr>
            <a:r>
              <a:rPr lang="en" sz="1200">
                <a:latin typeface="Rubik"/>
                <a:ea typeface="Rubik"/>
                <a:cs typeface="Rubik"/>
                <a:sym typeface="Rubik"/>
              </a:rPr>
              <a:t>Add the column by performing CREATE operation and use ALTER TABLE and ADD COLUMN command</a:t>
            </a:r>
            <a:endParaRPr sz="1200">
              <a:latin typeface="Rubik"/>
              <a:ea typeface="Rubik"/>
              <a:cs typeface="Rubik"/>
              <a:sym typeface="Rubik"/>
            </a:endParaRPr>
          </a:p>
          <a:p>
            <a:pPr indent="-190500" lvl="0" marL="114300" marR="0" rtl="0" algn="l">
              <a:lnSpc>
                <a:spcPct val="150000"/>
              </a:lnSpc>
              <a:spcBef>
                <a:spcPts val="0"/>
              </a:spcBef>
              <a:spcAft>
                <a:spcPts val="0"/>
              </a:spcAft>
              <a:buClr>
                <a:srgbClr val="000000"/>
              </a:buClr>
              <a:buSzPts val="1200"/>
              <a:buFont typeface="Rubik"/>
              <a:buAutoNum type="arabicPeriod"/>
            </a:pPr>
            <a:r>
              <a:rPr lang="en" sz="1200">
                <a:solidFill>
                  <a:schemeClr val="dk1"/>
                </a:solidFill>
                <a:latin typeface="Rubik"/>
                <a:ea typeface="Rubik"/>
                <a:cs typeface="Rubik"/>
                <a:sym typeface="Rubik"/>
              </a:rPr>
              <a:t>Add the dataset and table where you want to add the column. Give a single quote (‘) symbol. </a:t>
            </a:r>
            <a:endParaRPr sz="1200">
              <a:latin typeface="Rubik"/>
              <a:ea typeface="Rubik"/>
              <a:cs typeface="Rubik"/>
              <a:sym typeface="Rubik"/>
            </a:endParaRPr>
          </a:p>
          <a:p>
            <a:pPr indent="-190500" lvl="0" marL="114300" marR="0" rtl="0" algn="l">
              <a:lnSpc>
                <a:spcPct val="150000"/>
              </a:lnSpc>
              <a:spcBef>
                <a:spcPts val="0"/>
              </a:spcBef>
              <a:spcAft>
                <a:spcPts val="0"/>
              </a:spcAft>
              <a:buClr>
                <a:srgbClr val="000000"/>
              </a:buClr>
              <a:buSzPts val="1200"/>
              <a:buFont typeface="Rubik"/>
              <a:buAutoNum type="arabicPeriod"/>
            </a:pPr>
            <a:r>
              <a:rPr lang="en" sz="1200">
                <a:solidFill>
                  <a:schemeClr val="dk1"/>
                </a:solidFill>
                <a:latin typeface="Rubik"/>
                <a:ea typeface="Rubik"/>
                <a:cs typeface="Rubik"/>
                <a:sym typeface="Rubik"/>
              </a:rPr>
              <a:t>Use ADD COLUMN to add a column. Use STRING  data type.</a:t>
            </a:r>
            <a:endParaRPr sz="1200">
              <a:solidFill>
                <a:schemeClr val="dk1"/>
              </a:solidFill>
              <a:latin typeface="Rubik"/>
              <a:ea typeface="Rubik"/>
              <a:cs typeface="Rubik"/>
              <a:sym typeface="Rubik"/>
            </a:endParaRPr>
          </a:p>
          <a:p>
            <a:pPr indent="-190500" lvl="0" marL="114300" marR="0" rtl="0" algn="l">
              <a:lnSpc>
                <a:spcPct val="150000"/>
              </a:lnSpc>
              <a:spcBef>
                <a:spcPts val="0"/>
              </a:spcBef>
              <a:spcAft>
                <a:spcPts val="0"/>
              </a:spcAft>
              <a:buSzPts val="1200"/>
              <a:buFont typeface="Rubik"/>
              <a:buAutoNum type="arabicPeriod"/>
            </a:pPr>
            <a:r>
              <a:rPr lang="en" sz="1200">
                <a:latin typeface="Rubik"/>
                <a:ea typeface="Rubik"/>
                <a:cs typeface="Rubik"/>
                <a:sym typeface="Rubik"/>
              </a:rPr>
              <a:t>Perform UPDATE operation use UPDATE command, and use SET to assign the value on certain column</a:t>
            </a:r>
            <a:endParaRPr sz="1200">
              <a:latin typeface="Rubik"/>
              <a:ea typeface="Rubik"/>
              <a:cs typeface="Rubik"/>
              <a:sym typeface="Rubik"/>
            </a:endParaRPr>
          </a:p>
          <a:p>
            <a:pPr indent="-190500" lvl="0" marL="114300" marR="0" rtl="0" algn="l">
              <a:lnSpc>
                <a:spcPct val="150000"/>
              </a:lnSpc>
              <a:spcBef>
                <a:spcPts val="0"/>
              </a:spcBef>
              <a:spcAft>
                <a:spcPts val="0"/>
              </a:spcAft>
              <a:buSzPts val="1200"/>
              <a:buFont typeface="Rubik"/>
              <a:buAutoNum type="arabicPeriod"/>
            </a:pPr>
            <a:r>
              <a:rPr lang="en" sz="1200">
                <a:latin typeface="Rubik"/>
                <a:ea typeface="Rubik"/>
                <a:cs typeface="Rubik"/>
                <a:sym typeface="Rubik"/>
              </a:rPr>
              <a:t>Use CASE statement to perform a conditional logical operation. This command like IF-ELSE on other programming language</a:t>
            </a:r>
            <a:endParaRPr sz="1200">
              <a:latin typeface="Rubik"/>
              <a:ea typeface="Rubik"/>
              <a:cs typeface="Rubik"/>
              <a:sym typeface="Rubik"/>
            </a:endParaRPr>
          </a:p>
          <a:p>
            <a:pPr indent="-190500" lvl="0" marL="114300" marR="0" rtl="0" algn="l">
              <a:lnSpc>
                <a:spcPct val="150000"/>
              </a:lnSpc>
              <a:spcBef>
                <a:spcPts val="0"/>
              </a:spcBef>
              <a:spcAft>
                <a:spcPts val="0"/>
              </a:spcAft>
              <a:buSzPts val="1200"/>
              <a:buFont typeface="Rubik"/>
              <a:buAutoNum type="arabicPeriod"/>
            </a:pPr>
            <a:r>
              <a:rPr lang="en" sz="1200">
                <a:latin typeface="Rubik"/>
                <a:ea typeface="Rubik"/>
                <a:cs typeface="Rubik"/>
                <a:sym typeface="Rubik"/>
              </a:rPr>
              <a:t>Dont’t forget to give END command to show end of conditional statement.</a:t>
            </a:r>
            <a:endParaRPr sz="1200">
              <a:latin typeface="Rubik"/>
              <a:ea typeface="Rubik"/>
              <a:cs typeface="Rubik"/>
              <a:sym typeface="Rubik"/>
            </a:endParaRPr>
          </a:p>
          <a:p>
            <a:pPr indent="-190500" lvl="0" marL="114300" marR="0" rtl="0" algn="l">
              <a:lnSpc>
                <a:spcPct val="150000"/>
              </a:lnSpc>
              <a:spcBef>
                <a:spcPts val="0"/>
              </a:spcBef>
              <a:spcAft>
                <a:spcPts val="0"/>
              </a:spcAft>
              <a:buSzPts val="1200"/>
              <a:buFont typeface="Rubik"/>
              <a:buAutoNum type="arabicPeriod"/>
            </a:pPr>
            <a:r>
              <a:rPr lang="en" sz="1200">
                <a:solidFill>
                  <a:schemeClr val="dk1"/>
                </a:solidFill>
                <a:latin typeface="Rubik"/>
                <a:ea typeface="Rubik"/>
                <a:cs typeface="Rubik"/>
                <a:sym typeface="Rubik"/>
              </a:rPr>
              <a:t>Use WHERE clause to filter column. Here I use IS NULL as a filter column. Because I want to assign value to the empty column</a:t>
            </a:r>
            <a:endParaRPr sz="1200">
              <a:latin typeface="Rubik"/>
              <a:ea typeface="Rubik"/>
              <a:cs typeface="Rubik"/>
              <a:sym typeface="Rubik"/>
            </a:endParaRPr>
          </a:p>
          <a:p>
            <a:pPr indent="-190500" lvl="0" marL="114300" marR="0" rtl="0" algn="l">
              <a:lnSpc>
                <a:spcPct val="150000"/>
              </a:lnSpc>
              <a:spcBef>
                <a:spcPts val="0"/>
              </a:spcBef>
              <a:spcAft>
                <a:spcPts val="0"/>
              </a:spcAft>
              <a:buSzPts val="1200"/>
              <a:buFont typeface="Rubik"/>
              <a:buAutoNum type="arabicPeriod"/>
            </a:pPr>
            <a:r>
              <a:rPr lang="en" sz="1200">
                <a:solidFill>
                  <a:schemeClr val="dk1"/>
                </a:solidFill>
                <a:latin typeface="Rubik"/>
                <a:ea typeface="Rubik"/>
                <a:cs typeface="Rubik"/>
                <a:sym typeface="Rubik"/>
              </a:rPr>
              <a:t>Don’t forget to give a semicolon (;) symbol on each code block</a:t>
            </a:r>
            <a:endParaRPr sz="1200">
              <a:latin typeface="Rubik"/>
              <a:ea typeface="Rubik"/>
              <a:cs typeface="Rubik"/>
              <a:sym typeface="Rubik"/>
            </a:endParaRPr>
          </a:p>
        </p:txBody>
      </p:sp>
      <p:sp>
        <p:nvSpPr>
          <p:cNvPr id="204" name="Google Shape;204;g2db74717acd_0_73"/>
          <p:cNvSpPr txBox="1"/>
          <p:nvPr/>
        </p:nvSpPr>
        <p:spPr>
          <a:xfrm>
            <a:off x="340500" y="4476750"/>
            <a:ext cx="34863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NB. BigQuery and MySQL data type are little bit different. STRING is same data type as VARCHAR on MySQL</a:t>
            </a:r>
            <a:endParaRPr sz="1000">
              <a:solidFill>
                <a:schemeClr val="dk2"/>
              </a:solidFill>
            </a:endParaRPr>
          </a:p>
        </p:txBody>
      </p:sp>
      <p:pic>
        <p:nvPicPr>
          <p:cNvPr id="205" name="Google Shape;205;g2db74717acd_0_73"/>
          <p:cNvPicPr preferRelativeResize="0"/>
          <p:nvPr/>
        </p:nvPicPr>
        <p:blipFill>
          <a:blip r:embed="rId4">
            <a:alphaModFix/>
          </a:blip>
          <a:stretch>
            <a:fillRect/>
          </a:stretch>
        </p:blipFill>
        <p:spPr>
          <a:xfrm>
            <a:off x="340500" y="823925"/>
            <a:ext cx="3802875" cy="2905125"/>
          </a:xfrm>
          <a:prstGeom prst="rect">
            <a:avLst/>
          </a:prstGeom>
          <a:noFill/>
          <a:ln>
            <a:noFill/>
          </a:ln>
        </p:spPr>
      </p:pic>
      <p:grpSp>
        <p:nvGrpSpPr>
          <p:cNvPr id="206" name="Google Shape;206;g2db74717acd_0_73"/>
          <p:cNvGrpSpPr/>
          <p:nvPr/>
        </p:nvGrpSpPr>
        <p:grpSpPr>
          <a:xfrm>
            <a:off x="6534150" y="190950"/>
            <a:ext cx="2392902" cy="492600"/>
            <a:chOff x="6486525" y="390975"/>
            <a:chExt cx="2392902" cy="492600"/>
          </a:xfrm>
        </p:grpSpPr>
        <p:pic>
          <p:nvPicPr>
            <p:cNvPr id="207" name="Google Shape;207;g2db74717acd_0_73"/>
            <p:cNvPicPr preferRelativeResize="0"/>
            <p:nvPr/>
          </p:nvPicPr>
          <p:blipFill rotWithShape="1">
            <a:blip r:embed="rId5">
              <a:alphaModFix/>
            </a:blip>
            <a:srcRect b="5649" l="0" r="0" t="5658"/>
            <a:stretch/>
          </p:blipFill>
          <p:spPr>
            <a:xfrm>
              <a:off x="7859302" y="474850"/>
              <a:ext cx="1020125" cy="401642"/>
            </a:xfrm>
            <a:prstGeom prst="rect">
              <a:avLst/>
            </a:prstGeom>
            <a:noFill/>
            <a:ln>
              <a:noFill/>
            </a:ln>
          </p:spPr>
        </p:pic>
        <p:pic>
          <p:nvPicPr>
            <p:cNvPr id="208" name="Google Shape;208;g2db74717acd_0_73"/>
            <p:cNvPicPr preferRelativeResize="0"/>
            <p:nvPr/>
          </p:nvPicPr>
          <p:blipFill rotWithShape="1">
            <a:blip r:embed="rId6">
              <a:alphaModFix/>
            </a:blip>
            <a:srcRect b="0" l="0" r="0" t="0"/>
            <a:stretch/>
          </p:blipFill>
          <p:spPr>
            <a:xfrm>
              <a:off x="6486525" y="517337"/>
              <a:ext cx="865950" cy="316675"/>
            </a:xfrm>
            <a:prstGeom prst="rect">
              <a:avLst/>
            </a:prstGeom>
            <a:noFill/>
            <a:ln>
              <a:noFill/>
            </a:ln>
          </p:spPr>
        </p:pic>
        <p:sp>
          <p:nvSpPr>
            <p:cNvPr id="209" name="Google Shape;209;g2db74717acd_0_73"/>
            <p:cNvSpPr txBox="1"/>
            <p:nvPr/>
          </p:nvSpPr>
          <p:spPr>
            <a:xfrm>
              <a:off x="7439090" y="390975"/>
              <a:ext cx="333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2000" u="none" cap="none" strike="noStrike">
                  <a:solidFill>
                    <a:schemeClr val="dk1"/>
                  </a:solidFill>
                  <a:latin typeface="Rubik SemiBold"/>
                  <a:ea typeface="Rubik SemiBold"/>
                  <a:cs typeface="Rubik SemiBold"/>
                  <a:sym typeface="Rubik SemiBold"/>
                </a:rPr>
                <a:t>X</a:t>
              </a:r>
              <a:endParaRPr b="0" i="0" sz="2000" u="none" cap="none" strike="noStrike">
                <a:solidFill>
                  <a:schemeClr val="dk1"/>
                </a:solidFill>
                <a:latin typeface="Rubik SemiBold"/>
                <a:ea typeface="Rubik SemiBold"/>
                <a:cs typeface="Rubik SemiBold"/>
                <a:sym typeface="Rubik SemiBold"/>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g2db74717acd_0_85"/>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sp>
        <p:nvSpPr>
          <p:cNvPr id="215" name="Google Shape;215;g2db74717acd_0_85"/>
          <p:cNvSpPr txBox="1"/>
          <p:nvPr/>
        </p:nvSpPr>
        <p:spPr>
          <a:xfrm>
            <a:off x="340500" y="120325"/>
            <a:ext cx="4336200" cy="4926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lang="en" sz="2000">
                <a:latin typeface="Rubik"/>
                <a:ea typeface="Rubik"/>
                <a:cs typeface="Rubik"/>
                <a:sym typeface="Rubik"/>
              </a:rPr>
              <a:t>3</a:t>
            </a:r>
            <a:r>
              <a:rPr lang="en" sz="2000">
                <a:latin typeface="Rubik"/>
                <a:ea typeface="Rubik"/>
                <a:cs typeface="Rubik"/>
                <a:sym typeface="Rubik"/>
              </a:rPr>
              <a:t>. Nett_profit Column</a:t>
            </a:r>
            <a:endParaRPr b="0" i="0" sz="2000" u="none" cap="none" strike="noStrike">
              <a:solidFill>
                <a:srgbClr val="000000"/>
              </a:solidFill>
              <a:latin typeface="Rubik"/>
              <a:ea typeface="Rubik"/>
              <a:cs typeface="Rubik"/>
              <a:sym typeface="Rubik"/>
            </a:endParaRPr>
          </a:p>
        </p:txBody>
      </p:sp>
      <p:sp>
        <p:nvSpPr>
          <p:cNvPr id="216" name="Google Shape;216;g2db74717acd_0_85"/>
          <p:cNvSpPr txBox="1"/>
          <p:nvPr/>
        </p:nvSpPr>
        <p:spPr>
          <a:xfrm>
            <a:off x="4283700" y="726925"/>
            <a:ext cx="4860300" cy="39711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190500" lvl="0" marL="114300" marR="0" rtl="0" algn="l">
              <a:lnSpc>
                <a:spcPct val="150000"/>
              </a:lnSpc>
              <a:spcBef>
                <a:spcPts val="0"/>
              </a:spcBef>
              <a:spcAft>
                <a:spcPts val="0"/>
              </a:spcAft>
              <a:buClr>
                <a:srgbClr val="000000"/>
              </a:buClr>
              <a:buSzPts val="1200"/>
              <a:buFont typeface="Rubik"/>
              <a:buAutoNum type="arabicPeriod"/>
            </a:pPr>
            <a:r>
              <a:rPr lang="en" sz="1200">
                <a:latin typeface="Rubik"/>
                <a:ea typeface="Rubik"/>
                <a:cs typeface="Rubik"/>
                <a:sym typeface="Rubik"/>
              </a:rPr>
              <a:t>Add the column by performing CREATE operation and use ALTER TABLE and ADD COLUMN command</a:t>
            </a:r>
            <a:endParaRPr sz="1200">
              <a:latin typeface="Rubik"/>
              <a:ea typeface="Rubik"/>
              <a:cs typeface="Rubik"/>
              <a:sym typeface="Rubik"/>
            </a:endParaRPr>
          </a:p>
          <a:p>
            <a:pPr indent="-190500" lvl="0" marL="114300" marR="0" rtl="0" algn="l">
              <a:lnSpc>
                <a:spcPct val="150000"/>
              </a:lnSpc>
              <a:spcBef>
                <a:spcPts val="0"/>
              </a:spcBef>
              <a:spcAft>
                <a:spcPts val="0"/>
              </a:spcAft>
              <a:buSzPts val="1200"/>
              <a:buFont typeface="Rubik"/>
              <a:buAutoNum type="arabicPeriod"/>
            </a:pPr>
            <a:r>
              <a:rPr lang="en" sz="1200">
                <a:latin typeface="Rubik"/>
                <a:ea typeface="Rubik"/>
                <a:cs typeface="Rubik"/>
                <a:sym typeface="Rubik"/>
              </a:rPr>
              <a:t>Add the dataset and table where you want to add the column. </a:t>
            </a:r>
            <a:r>
              <a:rPr lang="en" sz="1200">
                <a:solidFill>
                  <a:schemeClr val="dk1"/>
                </a:solidFill>
                <a:latin typeface="Rubik"/>
                <a:ea typeface="Rubik"/>
                <a:cs typeface="Rubik"/>
                <a:sym typeface="Rubik"/>
              </a:rPr>
              <a:t>Give a single quote (‘) symbol</a:t>
            </a:r>
            <a:r>
              <a:rPr lang="en" sz="1200">
                <a:latin typeface="Rubik"/>
                <a:ea typeface="Rubik"/>
                <a:cs typeface="Rubik"/>
                <a:sym typeface="Rubik"/>
              </a:rPr>
              <a:t>. </a:t>
            </a:r>
            <a:endParaRPr sz="1200">
              <a:latin typeface="Rubik"/>
              <a:ea typeface="Rubik"/>
              <a:cs typeface="Rubik"/>
              <a:sym typeface="Rubik"/>
            </a:endParaRPr>
          </a:p>
          <a:p>
            <a:pPr indent="-190500" lvl="0" marL="114300" marR="0" rtl="0" algn="l">
              <a:lnSpc>
                <a:spcPct val="150000"/>
              </a:lnSpc>
              <a:spcBef>
                <a:spcPts val="0"/>
              </a:spcBef>
              <a:spcAft>
                <a:spcPts val="0"/>
              </a:spcAft>
              <a:buSzPts val="1200"/>
              <a:buFont typeface="Rubik"/>
              <a:buAutoNum type="arabicPeriod"/>
            </a:pPr>
            <a:r>
              <a:rPr lang="en" sz="1200">
                <a:latin typeface="Rubik"/>
                <a:ea typeface="Rubik"/>
                <a:cs typeface="Rubik"/>
                <a:sym typeface="Rubik"/>
              </a:rPr>
              <a:t>Use ADD COLUMN to add a column. Use </a:t>
            </a:r>
            <a:r>
              <a:rPr lang="en" sz="1200">
                <a:solidFill>
                  <a:schemeClr val="dk1"/>
                </a:solidFill>
                <a:latin typeface="Rubik"/>
                <a:ea typeface="Rubik"/>
                <a:cs typeface="Rubik"/>
                <a:sym typeface="Rubik"/>
              </a:rPr>
              <a:t> FLOAT64 data type.</a:t>
            </a:r>
            <a:endParaRPr sz="1200">
              <a:latin typeface="Rubik"/>
              <a:ea typeface="Rubik"/>
              <a:cs typeface="Rubik"/>
              <a:sym typeface="Rubik"/>
            </a:endParaRPr>
          </a:p>
          <a:p>
            <a:pPr indent="-190500" lvl="0" marL="114300" marR="0" rtl="0" algn="l">
              <a:lnSpc>
                <a:spcPct val="150000"/>
              </a:lnSpc>
              <a:spcBef>
                <a:spcPts val="0"/>
              </a:spcBef>
              <a:spcAft>
                <a:spcPts val="0"/>
              </a:spcAft>
              <a:buSzPts val="1200"/>
              <a:buFont typeface="Rubik"/>
              <a:buAutoNum type="arabicPeriod"/>
            </a:pPr>
            <a:r>
              <a:rPr lang="en" sz="1200">
                <a:latin typeface="Rubik"/>
                <a:ea typeface="Rubik"/>
                <a:cs typeface="Rubik"/>
                <a:sym typeface="Rubik"/>
              </a:rPr>
              <a:t>Perform UPDATE operation use UPDATE command, and use SET to assign the value on certain column</a:t>
            </a:r>
            <a:endParaRPr sz="1200">
              <a:latin typeface="Rubik"/>
              <a:ea typeface="Rubik"/>
              <a:cs typeface="Rubik"/>
              <a:sym typeface="Rubik"/>
            </a:endParaRPr>
          </a:p>
          <a:p>
            <a:pPr indent="-190500" lvl="0" marL="114300" marR="0" rtl="0" algn="l">
              <a:lnSpc>
                <a:spcPct val="150000"/>
              </a:lnSpc>
              <a:spcBef>
                <a:spcPts val="0"/>
              </a:spcBef>
              <a:spcAft>
                <a:spcPts val="0"/>
              </a:spcAft>
              <a:buSzPts val="1200"/>
              <a:buFont typeface="Rubik"/>
              <a:buAutoNum type="arabicPeriod"/>
            </a:pPr>
            <a:r>
              <a:rPr lang="en" sz="1200">
                <a:latin typeface="Rubik"/>
                <a:ea typeface="Rubik"/>
                <a:cs typeface="Rubik"/>
                <a:sym typeface="Rubik"/>
              </a:rPr>
              <a:t>Use CASE statement to perform a conditional logical operation. This command like IF-ELSE on other programming language</a:t>
            </a:r>
            <a:endParaRPr sz="1200">
              <a:latin typeface="Rubik"/>
              <a:ea typeface="Rubik"/>
              <a:cs typeface="Rubik"/>
              <a:sym typeface="Rubik"/>
            </a:endParaRPr>
          </a:p>
          <a:p>
            <a:pPr indent="-190500" lvl="0" marL="114300" marR="0" rtl="0" algn="l">
              <a:lnSpc>
                <a:spcPct val="150000"/>
              </a:lnSpc>
              <a:spcBef>
                <a:spcPts val="0"/>
              </a:spcBef>
              <a:spcAft>
                <a:spcPts val="0"/>
              </a:spcAft>
              <a:buSzPts val="1200"/>
              <a:buFont typeface="Rubik"/>
              <a:buAutoNum type="arabicPeriod"/>
            </a:pPr>
            <a:r>
              <a:rPr lang="en" sz="1200">
                <a:latin typeface="Rubik"/>
                <a:ea typeface="Rubik"/>
                <a:cs typeface="Rubik"/>
                <a:sym typeface="Rubik"/>
              </a:rPr>
              <a:t>Dont’t forget to give END command to show end of conditional statement.</a:t>
            </a:r>
            <a:endParaRPr sz="1200">
              <a:latin typeface="Rubik"/>
              <a:ea typeface="Rubik"/>
              <a:cs typeface="Rubik"/>
              <a:sym typeface="Rubik"/>
            </a:endParaRPr>
          </a:p>
          <a:p>
            <a:pPr indent="-190500" lvl="0" marL="114300" marR="0" rtl="0" algn="l">
              <a:lnSpc>
                <a:spcPct val="150000"/>
              </a:lnSpc>
              <a:spcBef>
                <a:spcPts val="0"/>
              </a:spcBef>
              <a:spcAft>
                <a:spcPts val="0"/>
              </a:spcAft>
              <a:buSzPts val="1200"/>
              <a:buFont typeface="Rubik"/>
              <a:buAutoNum type="arabicPeriod"/>
            </a:pPr>
            <a:r>
              <a:rPr lang="en" sz="1200">
                <a:solidFill>
                  <a:schemeClr val="dk1"/>
                </a:solidFill>
                <a:latin typeface="Rubik"/>
                <a:ea typeface="Rubik"/>
                <a:cs typeface="Rubik"/>
                <a:sym typeface="Rubik"/>
              </a:rPr>
              <a:t>Use WHERE clause to filter column. Here I use IS NULL as a filter column. Because I want to assign value to the empty column</a:t>
            </a:r>
            <a:endParaRPr sz="1200">
              <a:latin typeface="Rubik"/>
              <a:ea typeface="Rubik"/>
              <a:cs typeface="Rubik"/>
              <a:sym typeface="Rubik"/>
            </a:endParaRPr>
          </a:p>
          <a:p>
            <a:pPr indent="-190500" lvl="0" marL="114300" marR="0" rtl="0" algn="l">
              <a:lnSpc>
                <a:spcPct val="150000"/>
              </a:lnSpc>
              <a:spcBef>
                <a:spcPts val="0"/>
              </a:spcBef>
              <a:spcAft>
                <a:spcPts val="0"/>
              </a:spcAft>
              <a:buSzPts val="1200"/>
              <a:buFont typeface="Rubik"/>
              <a:buAutoNum type="arabicPeriod"/>
            </a:pPr>
            <a:r>
              <a:rPr lang="en" sz="1200">
                <a:solidFill>
                  <a:schemeClr val="dk1"/>
                </a:solidFill>
                <a:latin typeface="Rubik"/>
                <a:ea typeface="Rubik"/>
                <a:cs typeface="Rubik"/>
                <a:sym typeface="Rubik"/>
              </a:rPr>
              <a:t>Don’t forget to give a semicolon (;) symbol on each code block</a:t>
            </a:r>
            <a:endParaRPr sz="1200">
              <a:latin typeface="Rubik"/>
              <a:ea typeface="Rubik"/>
              <a:cs typeface="Rubik"/>
              <a:sym typeface="Rubik"/>
            </a:endParaRPr>
          </a:p>
        </p:txBody>
      </p:sp>
      <p:sp>
        <p:nvSpPr>
          <p:cNvPr id="217" name="Google Shape;217;g2db74717acd_0_85"/>
          <p:cNvSpPr txBox="1"/>
          <p:nvPr/>
        </p:nvSpPr>
        <p:spPr>
          <a:xfrm>
            <a:off x="340500" y="4476750"/>
            <a:ext cx="34863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NB. BigQuery and MySQL data type are little bit different. FLOAT64 is same data type as FLOAT on MySQL</a:t>
            </a:r>
            <a:endParaRPr sz="1000">
              <a:solidFill>
                <a:schemeClr val="dk2"/>
              </a:solidFill>
            </a:endParaRPr>
          </a:p>
        </p:txBody>
      </p:sp>
      <p:pic>
        <p:nvPicPr>
          <p:cNvPr id="218" name="Google Shape;218;g2db74717acd_0_85"/>
          <p:cNvPicPr preferRelativeResize="0"/>
          <p:nvPr/>
        </p:nvPicPr>
        <p:blipFill>
          <a:blip r:embed="rId4">
            <a:alphaModFix/>
          </a:blip>
          <a:stretch>
            <a:fillRect/>
          </a:stretch>
        </p:blipFill>
        <p:spPr>
          <a:xfrm>
            <a:off x="340500" y="726925"/>
            <a:ext cx="3812399" cy="3121175"/>
          </a:xfrm>
          <a:prstGeom prst="rect">
            <a:avLst/>
          </a:prstGeom>
          <a:noFill/>
          <a:ln>
            <a:noFill/>
          </a:ln>
        </p:spPr>
      </p:pic>
      <p:grpSp>
        <p:nvGrpSpPr>
          <p:cNvPr id="219" name="Google Shape;219;g2db74717acd_0_85"/>
          <p:cNvGrpSpPr/>
          <p:nvPr/>
        </p:nvGrpSpPr>
        <p:grpSpPr>
          <a:xfrm>
            <a:off x="6534150" y="190950"/>
            <a:ext cx="2392902" cy="492600"/>
            <a:chOff x="6486525" y="390975"/>
            <a:chExt cx="2392902" cy="492600"/>
          </a:xfrm>
        </p:grpSpPr>
        <p:pic>
          <p:nvPicPr>
            <p:cNvPr id="220" name="Google Shape;220;g2db74717acd_0_85"/>
            <p:cNvPicPr preferRelativeResize="0"/>
            <p:nvPr/>
          </p:nvPicPr>
          <p:blipFill rotWithShape="1">
            <a:blip r:embed="rId5">
              <a:alphaModFix/>
            </a:blip>
            <a:srcRect b="5649" l="0" r="0" t="5658"/>
            <a:stretch/>
          </p:blipFill>
          <p:spPr>
            <a:xfrm>
              <a:off x="7859302" y="474850"/>
              <a:ext cx="1020125" cy="401642"/>
            </a:xfrm>
            <a:prstGeom prst="rect">
              <a:avLst/>
            </a:prstGeom>
            <a:noFill/>
            <a:ln>
              <a:noFill/>
            </a:ln>
          </p:spPr>
        </p:pic>
        <p:pic>
          <p:nvPicPr>
            <p:cNvPr id="221" name="Google Shape;221;g2db74717acd_0_85"/>
            <p:cNvPicPr preferRelativeResize="0"/>
            <p:nvPr/>
          </p:nvPicPr>
          <p:blipFill rotWithShape="1">
            <a:blip r:embed="rId6">
              <a:alphaModFix/>
            </a:blip>
            <a:srcRect b="0" l="0" r="0" t="0"/>
            <a:stretch/>
          </p:blipFill>
          <p:spPr>
            <a:xfrm>
              <a:off x="6486525" y="517337"/>
              <a:ext cx="865950" cy="316675"/>
            </a:xfrm>
            <a:prstGeom prst="rect">
              <a:avLst/>
            </a:prstGeom>
            <a:noFill/>
            <a:ln>
              <a:noFill/>
            </a:ln>
          </p:spPr>
        </p:pic>
        <p:sp>
          <p:nvSpPr>
            <p:cNvPr id="222" name="Google Shape;222;g2db74717acd_0_85"/>
            <p:cNvSpPr txBox="1"/>
            <p:nvPr/>
          </p:nvSpPr>
          <p:spPr>
            <a:xfrm>
              <a:off x="7439090" y="390975"/>
              <a:ext cx="333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2000" u="none" cap="none" strike="noStrike">
                  <a:solidFill>
                    <a:schemeClr val="dk1"/>
                  </a:solidFill>
                  <a:latin typeface="Rubik SemiBold"/>
                  <a:ea typeface="Rubik SemiBold"/>
                  <a:cs typeface="Rubik SemiBold"/>
                  <a:sym typeface="Rubik SemiBold"/>
                </a:rPr>
                <a:t>X</a:t>
              </a:r>
              <a:endParaRPr b="0" i="0" sz="2000" u="none" cap="none" strike="noStrike">
                <a:solidFill>
                  <a:schemeClr val="dk1"/>
                </a:solidFill>
                <a:latin typeface="Rubik SemiBold"/>
                <a:ea typeface="Rubik SemiBold"/>
                <a:cs typeface="Rubik SemiBold"/>
                <a:sym typeface="Rubik SemiBold"/>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g23ec2985a68_1_56"/>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sp>
        <p:nvSpPr>
          <p:cNvPr id="228" name="Google Shape;228;g23ec2985a68_1_56"/>
          <p:cNvSpPr txBox="1"/>
          <p:nvPr/>
        </p:nvSpPr>
        <p:spPr>
          <a:xfrm>
            <a:off x="340500" y="452038"/>
            <a:ext cx="8463000" cy="600300"/>
          </a:xfrm>
          <a:prstGeom prst="rect">
            <a:avLst/>
          </a:prstGeom>
          <a:noFill/>
          <a:ln>
            <a:noFill/>
          </a:ln>
          <a:effectLst>
            <a:outerShdw blurRad="57150" rotWithShape="0" algn="bl" dir="2820000" dist="19050">
              <a:srgbClr val="B7B7B7">
                <a:alpha val="85098"/>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startAt="4"/>
            </a:pPr>
            <a:r>
              <a:rPr b="1" i="0" lang="en" sz="2700" u="none" cap="none" strike="noStrike">
                <a:solidFill>
                  <a:srgbClr val="000000"/>
                </a:solidFill>
                <a:latin typeface="Rubik"/>
                <a:ea typeface="Rubik"/>
                <a:cs typeface="Rubik"/>
                <a:sym typeface="Rubik"/>
              </a:rPr>
              <a:t>Dashboard  Performance Analytics</a:t>
            </a:r>
            <a:endParaRPr b="1" i="0" sz="2700" u="none" cap="none" strike="noStrike">
              <a:solidFill>
                <a:srgbClr val="000000"/>
              </a:solidFill>
              <a:latin typeface="Rubik"/>
              <a:ea typeface="Rubik"/>
              <a:cs typeface="Rubik"/>
              <a:sym typeface="Rubik"/>
            </a:endParaRPr>
          </a:p>
        </p:txBody>
      </p:sp>
      <p:sp>
        <p:nvSpPr>
          <p:cNvPr id="229" name="Google Shape;229;g23ec2985a68_1_56"/>
          <p:cNvSpPr txBox="1"/>
          <p:nvPr/>
        </p:nvSpPr>
        <p:spPr>
          <a:xfrm>
            <a:off x="103675" y="4686300"/>
            <a:ext cx="4317000" cy="677100"/>
          </a:xfrm>
          <a:prstGeom prst="rect">
            <a:avLst/>
          </a:prstGeom>
          <a:noFill/>
          <a:ln>
            <a:noFill/>
          </a:ln>
          <a:effectLst>
            <a:outerShdw blurRad="57150" rotWithShape="0" algn="bl" dir="2820000" dist="19050">
              <a:srgbClr val="B7B7B7">
                <a:alpha val="85098"/>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400"/>
              <a:buFont typeface="Arial"/>
              <a:buNone/>
            </a:pPr>
            <a:r>
              <a:rPr lang="en" sz="800">
                <a:solidFill>
                  <a:schemeClr val="dk1"/>
                </a:solidFill>
                <a:latin typeface="Rubik"/>
                <a:ea typeface="Rubik"/>
                <a:cs typeface="Rubik"/>
                <a:sym typeface="Rubik"/>
              </a:rPr>
              <a:t>Looker Studio Link :</a:t>
            </a:r>
            <a:endParaRPr sz="800">
              <a:solidFill>
                <a:schemeClr val="dk1"/>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400"/>
              <a:buFont typeface="Arial"/>
              <a:buNone/>
            </a:pPr>
            <a:r>
              <a:rPr lang="en" sz="800" u="sng">
                <a:solidFill>
                  <a:schemeClr val="hlink"/>
                </a:solidFill>
                <a:latin typeface="Rubik"/>
                <a:ea typeface="Rubik"/>
                <a:cs typeface="Rubik"/>
                <a:sym typeface="Rubik"/>
                <a:hlinkClick r:id="rId4"/>
              </a:rPr>
              <a:t>https://lookerstudio.google.com/reporting/01626241-b347-4d5f-bd87-9fd7285b447f</a:t>
            </a:r>
            <a:endParaRPr sz="800">
              <a:solidFill>
                <a:schemeClr val="dk1"/>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400"/>
              <a:buFont typeface="Arial"/>
              <a:buNone/>
            </a:pPr>
            <a:r>
              <a:t/>
            </a:r>
            <a:endParaRPr sz="800">
              <a:solidFill>
                <a:schemeClr val="dk1"/>
              </a:solidFill>
              <a:latin typeface="Rubik"/>
              <a:ea typeface="Rubik"/>
              <a:cs typeface="Rubik"/>
              <a:sym typeface="Rubik"/>
            </a:endParaRPr>
          </a:p>
        </p:txBody>
      </p:sp>
      <p:pic>
        <p:nvPicPr>
          <p:cNvPr id="230" name="Google Shape;230;g23ec2985a68_1_56"/>
          <p:cNvPicPr preferRelativeResize="0"/>
          <p:nvPr/>
        </p:nvPicPr>
        <p:blipFill>
          <a:blip r:embed="rId5">
            <a:alphaModFix/>
          </a:blip>
          <a:stretch>
            <a:fillRect/>
          </a:stretch>
        </p:blipFill>
        <p:spPr>
          <a:xfrm>
            <a:off x="936688" y="1052350"/>
            <a:ext cx="4654776" cy="3491075"/>
          </a:xfrm>
          <a:prstGeom prst="rect">
            <a:avLst/>
          </a:prstGeom>
          <a:noFill/>
          <a:ln>
            <a:noFill/>
          </a:ln>
        </p:spPr>
      </p:pic>
      <p:grpSp>
        <p:nvGrpSpPr>
          <p:cNvPr id="231" name="Google Shape;231;g23ec2985a68_1_56"/>
          <p:cNvGrpSpPr/>
          <p:nvPr/>
        </p:nvGrpSpPr>
        <p:grpSpPr>
          <a:xfrm>
            <a:off x="6607650" y="73375"/>
            <a:ext cx="2392902" cy="492600"/>
            <a:chOff x="6486525" y="390975"/>
            <a:chExt cx="2392902" cy="492600"/>
          </a:xfrm>
        </p:grpSpPr>
        <p:pic>
          <p:nvPicPr>
            <p:cNvPr id="232" name="Google Shape;232;g23ec2985a68_1_56"/>
            <p:cNvPicPr preferRelativeResize="0"/>
            <p:nvPr/>
          </p:nvPicPr>
          <p:blipFill rotWithShape="1">
            <a:blip r:embed="rId6">
              <a:alphaModFix/>
            </a:blip>
            <a:srcRect b="5649" l="0" r="0" t="5658"/>
            <a:stretch/>
          </p:blipFill>
          <p:spPr>
            <a:xfrm>
              <a:off x="7859302" y="474850"/>
              <a:ext cx="1020125" cy="401642"/>
            </a:xfrm>
            <a:prstGeom prst="rect">
              <a:avLst/>
            </a:prstGeom>
            <a:noFill/>
            <a:ln>
              <a:noFill/>
            </a:ln>
          </p:spPr>
        </p:pic>
        <p:pic>
          <p:nvPicPr>
            <p:cNvPr id="233" name="Google Shape;233;g23ec2985a68_1_56"/>
            <p:cNvPicPr preferRelativeResize="0"/>
            <p:nvPr/>
          </p:nvPicPr>
          <p:blipFill rotWithShape="1">
            <a:blip r:embed="rId7">
              <a:alphaModFix/>
            </a:blip>
            <a:srcRect b="0" l="0" r="0" t="0"/>
            <a:stretch/>
          </p:blipFill>
          <p:spPr>
            <a:xfrm>
              <a:off x="6486525" y="517337"/>
              <a:ext cx="865950" cy="316675"/>
            </a:xfrm>
            <a:prstGeom prst="rect">
              <a:avLst/>
            </a:prstGeom>
            <a:noFill/>
            <a:ln>
              <a:noFill/>
            </a:ln>
          </p:spPr>
        </p:pic>
        <p:sp>
          <p:nvSpPr>
            <p:cNvPr id="234" name="Google Shape;234;g23ec2985a68_1_56"/>
            <p:cNvSpPr txBox="1"/>
            <p:nvPr/>
          </p:nvSpPr>
          <p:spPr>
            <a:xfrm>
              <a:off x="7439090" y="390975"/>
              <a:ext cx="333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2000" u="none" cap="none" strike="noStrike">
                  <a:solidFill>
                    <a:schemeClr val="dk1"/>
                  </a:solidFill>
                  <a:latin typeface="Rubik SemiBold"/>
                  <a:ea typeface="Rubik SemiBold"/>
                  <a:cs typeface="Rubik SemiBold"/>
                  <a:sym typeface="Rubik SemiBold"/>
                </a:rPr>
                <a:t>X</a:t>
              </a:r>
              <a:endParaRPr b="0" i="0" sz="2000" u="none" cap="none" strike="noStrike">
                <a:solidFill>
                  <a:schemeClr val="dk1"/>
                </a:solidFill>
                <a:latin typeface="Rubik SemiBold"/>
                <a:ea typeface="Rubik SemiBold"/>
                <a:cs typeface="Rubik SemiBold"/>
                <a:sym typeface="Rubik SemiBold"/>
              </a:endParaRPr>
            </a:p>
          </p:txBody>
        </p:sp>
      </p:grpSp>
      <p:sp>
        <p:nvSpPr>
          <p:cNvPr id="235" name="Google Shape;235;g23ec2985a68_1_56"/>
          <p:cNvSpPr txBox="1"/>
          <p:nvPr/>
        </p:nvSpPr>
        <p:spPr>
          <a:xfrm>
            <a:off x="6025250" y="1102175"/>
            <a:ext cx="2483700" cy="29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Rekomendasi</a:t>
            </a:r>
            <a:endParaRPr sz="1200">
              <a:solidFill>
                <a:schemeClr val="dk2"/>
              </a:solidFill>
            </a:endParaRPr>
          </a:p>
          <a:p>
            <a:pPr indent="-304800" lvl="0" marL="457200" rtl="0" algn="l">
              <a:spcBef>
                <a:spcPts val="0"/>
              </a:spcBef>
              <a:spcAft>
                <a:spcPts val="0"/>
              </a:spcAft>
              <a:buClr>
                <a:schemeClr val="dk2"/>
              </a:buClr>
              <a:buSzPts val="1200"/>
              <a:buAutoNum type="arabicPeriod"/>
            </a:pPr>
            <a:r>
              <a:rPr lang="en" sz="1200">
                <a:solidFill>
                  <a:schemeClr val="dk2"/>
                </a:solidFill>
              </a:rPr>
              <a:t>Mengingat jumlah transaksi yang cukup besar, bisa melakukan up-selling dan cross-selling kepada existing customer untuk meningkatkan net profit di tahun 2024</a:t>
            </a:r>
            <a:endParaRPr sz="1200">
              <a:solidFill>
                <a:schemeClr val="dk2"/>
              </a:solidFill>
            </a:endParaRPr>
          </a:p>
          <a:p>
            <a:pPr indent="-304800" lvl="0" marL="457200" rtl="0" algn="l">
              <a:spcBef>
                <a:spcPts val="0"/>
              </a:spcBef>
              <a:spcAft>
                <a:spcPts val="0"/>
              </a:spcAft>
              <a:buClr>
                <a:schemeClr val="dk2"/>
              </a:buClr>
              <a:buSzPts val="1200"/>
              <a:buAutoNum type="arabicPeriod"/>
            </a:pPr>
            <a:r>
              <a:rPr lang="en" sz="1200">
                <a:solidFill>
                  <a:schemeClr val="dk2"/>
                </a:solidFill>
              </a:rPr>
              <a:t>Jumlah unique customer yang dilayani masih cukup sedikit, untuk menambah net profit bisa dengan melakukan penjualan kepada customer B2B atau dengan program referall</a:t>
            </a:r>
            <a:endParaRPr sz="12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g2db74717acd_0_56"/>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sp>
        <p:nvSpPr>
          <p:cNvPr id="241" name="Google Shape;241;g2db74717acd_0_56"/>
          <p:cNvSpPr txBox="1"/>
          <p:nvPr/>
        </p:nvSpPr>
        <p:spPr>
          <a:xfrm>
            <a:off x="2146800" y="1902150"/>
            <a:ext cx="4850400" cy="13392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400"/>
              <a:buFont typeface="Arial"/>
              <a:buNone/>
            </a:pPr>
            <a:r>
              <a:rPr lang="en"/>
              <a:t>If you reach this slide and you have any ideas or improvement for this project, you can do a pull request on my GitHub repo. Thanks a lot</a:t>
            </a:r>
            <a:endParaRPr/>
          </a:p>
          <a:p>
            <a:pPr indent="0" lvl="0" marL="0" marR="0" rtl="0" algn="l">
              <a:lnSpc>
                <a:spcPct val="150000"/>
              </a:lnSpc>
              <a:spcBef>
                <a:spcPts val="0"/>
              </a:spcBef>
              <a:spcAft>
                <a:spcPts val="0"/>
              </a:spcAft>
              <a:buClr>
                <a:schemeClr val="dk1"/>
              </a:buClr>
              <a:buSzPts val="1400"/>
              <a:buFont typeface="Arial"/>
              <a:buNone/>
            </a:pPr>
            <a:r>
              <a:rPr lang="en" sz="1200" u="sng">
                <a:solidFill>
                  <a:schemeClr val="hlink"/>
                </a:solidFill>
                <a:latin typeface="Rubik"/>
                <a:ea typeface="Rubik"/>
                <a:cs typeface="Rubik"/>
                <a:sym typeface="Rubik"/>
                <a:hlinkClick r:id="rId4"/>
              </a:rPr>
              <a:t>https://github.com/harisdwir/Rakamin_KF_Analyti</a:t>
            </a:r>
            <a:r>
              <a:rPr lang="en" sz="1200" u="sng">
                <a:solidFill>
                  <a:schemeClr val="hlink"/>
                </a:solidFill>
                <a:latin typeface="Rubik"/>
                <a:ea typeface="Rubik"/>
                <a:cs typeface="Rubik"/>
                <a:sym typeface="Rubik"/>
                <a:hlinkClick r:id="rId5"/>
              </a:rPr>
              <a:t>c</a:t>
            </a:r>
            <a:r>
              <a:rPr lang="en" sz="1200" u="sng">
                <a:solidFill>
                  <a:schemeClr val="hlink"/>
                </a:solidFill>
                <a:latin typeface="Rubik"/>
                <a:ea typeface="Rubik"/>
                <a:cs typeface="Rubik"/>
                <a:sym typeface="Rubik"/>
                <a:hlinkClick r:id="rId6"/>
              </a:rPr>
              <a:t>s_hrsdwr</a:t>
            </a:r>
            <a:r>
              <a:rPr lang="en" sz="1200">
                <a:solidFill>
                  <a:schemeClr val="dk1"/>
                </a:solidFill>
                <a:latin typeface="Rubik"/>
                <a:ea typeface="Rubik"/>
                <a:cs typeface="Rubik"/>
                <a:sym typeface="Rubik"/>
              </a:rPr>
              <a:t> </a:t>
            </a:r>
            <a:endParaRPr sz="1200">
              <a:solidFill>
                <a:schemeClr val="dk1"/>
              </a:solidFill>
              <a:latin typeface="Rubik"/>
              <a:ea typeface="Rubik"/>
              <a:cs typeface="Rubik"/>
              <a:sym typeface="Rubik"/>
            </a:endParaRPr>
          </a:p>
        </p:txBody>
      </p:sp>
      <p:grpSp>
        <p:nvGrpSpPr>
          <p:cNvPr id="242" name="Google Shape;242;g2db74717acd_0_56"/>
          <p:cNvGrpSpPr/>
          <p:nvPr/>
        </p:nvGrpSpPr>
        <p:grpSpPr>
          <a:xfrm>
            <a:off x="6534150" y="190950"/>
            <a:ext cx="2392902" cy="492600"/>
            <a:chOff x="6486525" y="390975"/>
            <a:chExt cx="2392902" cy="492600"/>
          </a:xfrm>
        </p:grpSpPr>
        <p:pic>
          <p:nvPicPr>
            <p:cNvPr id="243" name="Google Shape;243;g2db74717acd_0_56"/>
            <p:cNvPicPr preferRelativeResize="0"/>
            <p:nvPr/>
          </p:nvPicPr>
          <p:blipFill rotWithShape="1">
            <a:blip r:embed="rId7">
              <a:alphaModFix/>
            </a:blip>
            <a:srcRect b="5649" l="0" r="0" t="5658"/>
            <a:stretch/>
          </p:blipFill>
          <p:spPr>
            <a:xfrm>
              <a:off x="7859302" y="474850"/>
              <a:ext cx="1020125" cy="401642"/>
            </a:xfrm>
            <a:prstGeom prst="rect">
              <a:avLst/>
            </a:prstGeom>
            <a:noFill/>
            <a:ln>
              <a:noFill/>
            </a:ln>
          </p:spPr>
        </p:pic>
        <p:pic>
          <p:nvPicPr>
            <p:cNvPr id="244" name="Google Shape;244;g2db74717acd_0_56"/>
            <p:cNvPicPr preferRelativeResize="0"/>
            <p:nvPr/>
          </p:nvPicPr>
          <p:blipFill rotWithShape="1">
            <a:blip r:embed="rId8">
              <a:alphaModFix/>
            </a:blip>
            <a:srcRect b="0" l="0" r="0" t="0"/>
            <a:stretch/>
          </p:blipFill>
          <p:spPr>
            <a:xfrm>
              <a:off x="6486525" y="517337"/>
              <a:ext cx="865950" cy="316675"/>
            </a:xfrm>
            <a:prstGeom prst="rect">
              <a:avLst/>
            </a:prstGeom>
            <a:noFill/>
            <a:ln>
              <a:noFill/>
            </a:ln>
          </p:spPr>
        </p:pic>
        <p:sp>
          <p:nvSpPr>
            <p:cNvPr id="245" name="Google Shape;245;g2db74717acd_0_56"/>
            <p:cNvSpPr txBox="1"/>
            <p:nvPr/>
          </p:nvSpPr>
          <p:spPr>
            <a:xfrm>
              <a:off x="7439090" y="390975"/>
              <a:ext cx="333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2000" u="none" cap="none" strike="noStrike">
                  <a:solidFill>
                    <a:schemeClr val="dk1"/>
                  </a:solidFill>
                  <a:latin typeface="Rubik SemiBold"/>
                  <a:ea typeface="Rubik SemiBold"/>
                  <a:cs typeface="Rubik SemiBold"/>
                  <a:sym typeface="Rubik SemiBold"/>
                </a:rPr>
                <a:t>X</a:t>
              </a:r>
              <a:endParaRPr b="0" i="0" sz="2000" u="none" cap="none" strike="noStrike">
                <a:solidFill>
                  <a:schemeClr val="dk1"/>
                </a:solidFill>
                <a:latin typeface="Rubik SemiBold"/>
                <a:ea typeface="Rubik SemiBold"/>
                <a:cs typeface="Rubik SemiBold"/>
                <a:sym typeface="Rubik SemiBold"/>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9FAB"/>
        </a:solidFill>
      </p:bgPr>
    </p:bg>
    <p:spTree>
      <p:nvGrpSpPr>
        <p:cNvPr id="249" name="Shape 249"/>
        <p:cNvGrpSpPr/>
        <p:nvPr/>
      </p:nvGrpSpPr>
      <p:grpSpPr>
        <a:xfrm>
          <a:off x="0" y="0"/>
          <a:ext cx="0" cy="0"/>
          <a:chOff x="0" y="0"/>
          <a:chExt cx="0" cy="0"/>
        </a:xfrm>
      </p:grpSpPr>
      <p:pic>
        <p:nvPicPr>
          <p:cNvPr id="250" name="Google Shape;250;p8"/>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251" name="Google Shape;251;p8"/>
          <p:cNvPicPr preferRelativeResize="0"/>
          <p:nvPr/>
        </p:nvPicPr>
        <p:blipFill rotWithShape="1">
          <a:blip r:embed="rId4">
            <a:alphaModFix/>
          </a:blip>
          <a:srcRect b="0" l="0" r="0" t="0"/>
          <a:stretch/>
        </p:blipFill>
        <p:spPr>
          <a:xfrm>
            <a:off x="2895425" y="4262625"/>
            <a:ext cx="1399901" cy="541300"/>
          </a:xfrm>
          <a:prstGeom prst="rect">
            <a:avLst/>
          </a:prstGeom>
          <a:noFill/>
          <a:ln>
            <a:noFill/>
          </a:ln>
        </p:spPr>
      </p:pic>
      <p:sp>
        <p:nvSpPr>
          <p:cNvPr id="252" name="Google Shape;252;p8"/>
          <p:cNvSpPr txBox="1"/>
          <p:nvPr/>
        </p:nvSpPr>
        <p:spPr>
          <a:xfrm>
            <a:off x="2376000" y="1939850"/>
            <a:ext cx="4392000" cy="877200"/>
          </a:xfrm>
          <a:prstGeom prst="rect">
            <a:avLst/>
          </a:prstGeom>
          <a:noFill/>
          <a:ln>
            <a:noFill/>
          </a:ln>
          <a:effectLst>
            <a:outerShdw blurRad="57150" rotWithShape="0" algn="bl" dir="5400000" dist="19050">
              <a:srgbClr val="000000">
                <a:alpha val="49019"/>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500"/>
              <a:buFont typeface="Arial"/>
              <a:buNone/>
            </a:pPr>
            <a:r>
              <a:rPr b="1" i="0" lang="en" sz="4500" u="none" cap="none" strike="noStrike">
                <a:solidFill>
                  <a:schemeClr val="lt1"/>
                </a:solidFill>
                <a:latin typeface="Rubik"/>
                <a:ea typeface="Rubik"/>
                <a:cs typeface="Rubik"/>
                <a:sym typeface="Rubik"/>
              </a:rPr>
              <a:t>Thank You</a:t>
            </a:r>
            <a:endParaRPr b="0" i="0" sz="2000" u="none" cap="none" strike="noStrike">
              <a:solidFill>
                <a:schemeClr val="lt1"/>
              </a:solidFill>
              <a:latin typeface="Rubik"/>
              <a:ea typeface="Rubik"/>
              <a:cs typeface="Rubik"/>
              <a:sym typeface="Rubik"/>
            </a:endParaRPr>
          </a:p>
        </p:txBody>
      </p:sp>
      <p:sp>
        <p:nvSpPr>
          <p:cNvPr id="253" name="Google Shape;253;p8"/>
          <p:cNvSpPr txBox="1"/>
          <p:nvPr/>
        </p:nvSpPr>
        <p:spPr>
          <a:xfrm>
            <a:off x="4314750" y="4248575"/>
            <a:ext cx="4578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chemeClr val="lt1"/>
                </a:solidFill>
                <a:latin typeface="Rubik SemiBold"/>
                <a:ea typeface="Rubik SemiBold"/>
                <a:cs typeface="Rubik SemiBold"/>
                <a:sym typeface="Rubik SemiBold"/>
              </a:rPr>
              <a:t>X</a:t>
            </a:r>
            <a:endParaRPr b="0" i="0" sz="3000" u="none" cap="none" strike="noStrike">
              <a:solidFill>
                <a:schemeClr val="lt1"/>
              </a:solidFill>
              <a:latin typeface="Rubik SemiBold"/>
              <a:ea typeface="Rubik SemiBold"/>
              <a:cs typeface="Rubik SemiBold"/>
              <a:sym typeface="Rubik SemiBold"/>
            </a:endParaRPr>
          </a:p>
        </p:txBody>
      </p:sp>
      <p:pic>
        <p:nvPicPr>
          <p:cNvPr id="254" name="Google Shape;254;p8"/>
          <p:cNvPicPr preferRelativeResize="0"/>
          <p:nvPr/>
        </p:nvPicPr>
        <p:blipFill rotWithShape="1">
          <a:blip r:embed="rId5">
            <a:alphaModFix/>
          </a:blip>
          <a:srcRect b="0" l="0" r="0" t="0"/>
          <a:stretch/>
        </p:blipFill>
        <p:spPr>
          <a:xfrm>
            <a:off x="4850775" y="4168872"/>
            <a:ext cx="1507113" cy="541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id="66" name="Google Shape;66;p3"/>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sp>
        <p:nvSpPr>
          <p:cNvPr id="67" name="Google Shape;67;p3"/>
          <p:cNvSpPr/>
          <p:nvPr/>
        </p:nvSpPr>
        <p:spPr>
          <a:xfrm>
            <a:off x="0" y="0"/>
            <a:ext cx="4572000" cy="5143500"/>
          </a:xfrm>
          <a:prstGeom prst="rect">
            <a:avLst/>
          </a:prstGeom>
          <a:solidFill>
            <a:srgbClr val="019FAB">
              <a:alpha val="4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3"/>
          <p:cNvSpPr txBox="1"/>
          <p:nvPr/>
        </p:nvSpPr>
        <p:spPr>
          <a:xfrm>
            <a:off x="4867250" y="959175"/>
            <a:ext cx="38502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lang="en" sz="2000">
                <a:latin typeface="Rubik SemiBold"/>
                <a:ea typeface="Rubik SemiBold"/>
                <a:cs typeface="Rubik SemiBold"/>
                <a:sym typeface="Rubik SemiBold"/>
              </a:rPr>
              <a:t>Haris Dwi Rahmatullah, S.Pi</a:t>
            </a:r>
            <a:endParaRPr b="0" i="0" sz="2000" u="none" cap="none" strike="noStrike">
              <a:solidFill>
                <a:srgbClr val="000000"/>
              </a:solidFill>
              <a:latin typeface="Rubik SemiBold"/>
              <a:ea typeface="Rubik SemiBold"/>
              <a:cs typeface="Rubik SemiBold"/>
              <a:sym typeface="Rubik SemiBold"/>
            </a:endParaRPr>
          </a:p>
        </p:txBody>
      </p:sp>
      <p:sp>
        <p:nvSpPr>
          <p:cNvPr id="69" name="Google Shape;69;p3"/>
          <p:cNvSpPr txBox="1"/>
          <p:nvPr/>
        </p:nvSpPr>
        <p:spPr>
          <a:xfrm>
            <a:off x="4867250" y="1604175"/>
            <a:ext cx="35046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lang="en" sz="1300">
                <a:solidFill>
                  <a:srgbClr val="019FAB"/>
                </a:solidFill>
                <a:latin typeface="Rubik SemiBold"/>
                <a:ea typeface="Rubik SemiBold"/>
                <a:cs typeface="Rubik SemiBold"/>
                <a:sym typeface="Rubik SemiBold"/>
              </a:rPr>
              <a:t>AWS re/Start Graduate | Data Analytics | DB Admin | Cloud Computing</a:t>
            </a:r>
            <a:endParaRPr b="0" i="0" sz="1300" u="none" cap="none" strike="noStrike">
              <a:solidFill>
                <a:srgbClr val="019FAB"/>
              </a:solidFill>
              <a:latin typeface="Rubik SemiBold"/>
              <a:ea typeface="Rubik SemiBold"/>
              <a:cs typeface="Rubik SemiBold"/>
              <a:sym typeface="Rubik SemiBold"/>
            </a:endParaRPr>
          </a:p>
        </p:txBody>
      </p:sp>
      <p:sp>
        <p:nvSpPr>
          <p:cNvPr id="70" name="Google Shape;70;p3"/>
          <p:cNvSpPr txBox="1"/>
          <p:nvPr/>
        </p:nvSpPr>
        <p:spPr>
          <a:xfrm>
            <a:off x="4867250" y="2453075"/>
            <a:ext cx="4076700" cy="17547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2000"/>
              <a:buFont typeface="Arial"/>
              <a:buNone/>
            </a:pPr>
            <a:r>
              <a:rPr lang="en" sz="1200">
                <a:latin typeface="Rubik Medium"/>
                <a:ea typeface="Rubik Medium"/>
                <a:cs typeface="Rubik Medium"/>
                <a:sym typeface="Rubik Medium"/>
              </a:rPr>
              <a:t>I got my bachelor degree on Aquaculture from Univeritas Airlangga in Sept 2019. As a Non IT guy who wants to break a career on tech industry, I considering myself as a polyglot. Aside from Javanese and English, I can speak Python, SQL, and little bit of JS and Bash</a:t>
            </a:r>
            <a:endParaRPr b="0" i="0" sz="1200" u="none" cap="none" strike="noStrike">
              <a:solidFill>
                <a:srgbClr val="000000"/>
              </a:solidFill>
              <a:latin typeface="Rubik Medium"/>
              <a:ea typeface="Rubik Medium"/>
              <a:cs typeface="Rubik Medium"/>
              <a:sym typeface="Rubik Medium"/>
            </a:endParaRPr>
          </a:p>
        </p:txBody>
      </p:sp>
      <p:sp>
        <p:nvSpPr>
          <p:cNvPr id="71" name="Google Shape;71;p3"/>
          <p:cNvSpPr txBox="1"/>
          <p:nvPr/>
        </p:nvSpPr>
        <p:spPr>
          <a:xfrm>
            <a:off x="1004800" y="3928325"/>
            <a:ext cx="3504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000"/>
              <a:buFont typeface="Arial"/>
              <a:buNone/>
            </a:pPr>
            <a:r>
              <a:rPr lang="en" sz="1200">
                <a:latin typeface="Rubik Medium"/>
                <a:ea typeface="Rubik Medium"/>
                <a:cs typeface="Rubik Medium"/>
                <a:sym typeface="Rubik Medium"/>
              </a:rPr>
              <a:t>Gresik, East Java</a:t>
            </a:r>
            <a:endParaRPr b="0" i="0" sz="1200" u="none" cap="none" strike="noStrike">
              <a:solidFill>
                <a:srgbClr val="000000"/>
              </a:solidFill>
              <a:latin typeface="Rubik Medium"/>
              <a:ea typeface="Rubik Medium"/>
              <a:cs typeface="Rubik Medium"/>
              <a:sym typeface="Rubik Medium"/>
            </a:endParaRPr>
          </a:p>
        </p:txBody>
      </p:sp>
      <p:pic>
        <p:nvPicPr>
          <p:cNvPr id="72" name="Google Shape;72;p3"/>
          <p:cNvPicPr preferRelativeResize="0"/>
          <p:nvPr/>
        </p:nvPicPr>
        <p:blipFill rotWithShape="1">
          <a:blip r:embed="rId4">
            <a:alphaModFix/>
          </a:blip>
          <a:srcRect b="0" l="0" r="0" t="0"/>
          <a:stretch/>
        </p:blipFill>
        <p:spPr>
          <a:xfrm>
            <a:off x="510750" y="4774200"/>
            <a:ext cx="369300" cy="369300"/>
          </a:xfrm>
          <a:prstGeom prst="rect">
            <a:avLst/>
          </a:prstGeom>
          <a:noFill/>
          <a:ln>
            <a:noFill/>
          </a:ln>
        </p:spPr>
      </p:pic>
      <p:pic>
        <p:nvPicPr>
          <p:cNvPr id="73" name="Google Shape;73;p3"/>
          <p:cNvPicPr preferRelativeResize="0"/>
          <p:nvPr/>
        </p:nvPicPr>
        <p:blipFill rotWithShape="1">
          <a:blip r:embed="rId5">
            <a:alphaModFix/>
          </a:blip>
          <a:srcRect b="0" l="0" r="0" t="0"/>
          <a:stretch/>
        </p:blipFill>
        <p:spPr>
          <a:xfrm>
            <a:off x="495300" y="3912875"/>
            <a:ext cx="400201" cy="400201"/>
          </a:xfrm>
          <a:prstGeom prst="rect">
            <a:avLst/>
          </a:prstGeom>
          <a:noFill/>
          <a:ln>
            <a:noFill/>
          </a:ln>
        </p:spPr>
      </p:pic>
      <p:pic>
        <p:nvPicPr>
          <p:cNvPr id="74" name="Google Shape;74;p3"/>
          <p:cNvPicPr preferRelativeResize="0"/>
          <p:nvPr/>
        </p:nvPicPr>
        <p:blipFill rotWithShape="1">
          <a:blip r:embed="rId6">
            <a:alphaModFix/>
          </a:blip>
          <a:srcRect b="0" l="0" r="0" t="0"/>
          <a:stretch/>
        </p:blipFill>
        <p:spPr>
          <a:xfrm>
            <a:off x="504096" y="4411877"/>
            <a:ext cx="369300" cy="263511"/>
          </a:xfrm>
          <a:prstGeom prst="rect">
            <a:avLst/>
          </a:prstGeom>
          <a:noFill/>
          <a:ln>
            <a:noFill/>
          </a:ln>
        </p:spPr>
      </p:pic>
      <p:sp>
        <p:nvSpPr>
          <p:cNvPr id="75" name="Google Shape;75;p3"/>
          <p:cNvSpPr txBox="1"/>
          <p:nvPr/>
        </p:nvSpPr>
        <p:spPr>
          <a:xfrm>
            <a:off x="1004800" y="4750550"/>
            <a:ext cx="3504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000"/>
              <a:buFont typeface="Arial"/>
              <a:buNone/>
            </a:pPr>
            <a:r>
              <a:rPr lang="en" sz="1200">
                <a:latin typeface="Rubik Medium"/>
                <a:ea typeface="Rubik Medium"/>
                <a:cs typeface="Rubik Medium"/>
                <a:sym typeface="Rubik Medium"/>
              </a:rPr>
              <a:t>Haris Dwi Rahmatullah</a:t>
            </a:r>
            <a:endParaRPr b="0" i="0" sz="1200" u="none" cap="none" strike="noStrike">
              <a:solidFill>
                <a:srgbClr val="000000"/>
              </a:solidFill>
              <a:latin typeface="Rubik Medium"/>
              <a:ea typeface="Rubik Medium"/>
              <a:cs typeface="Rubik Medium"/>
              <a:sym typeface="Rubik Medium"/>
            </a:endParaRPr>
          </a:p>
        </p:txBody>
      </p:sp>
      <p:sp>
        <p:nvSpPr>
          <p:cNvPr id="76" name="Google Shape;76;p3"/>
          <p:cNvSpPr txBox="1"/>
          <p:nvPr/>
        </p:nvSpPr>
        <p:spPr>
          <a:xfrm>
            <a:off x="1004800" y="4358988"/>
            <a:ext cx="3504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000"/>
              <a:buFont typeface="Arial"/>
              <a:buNone/>
            </a:pPr>
            <a:r>
              <a:rPr lang="en" sz="1200">
                <a:latin typeface="Rubik Medium"/>
                <a:ea typeface="Rubik Medium"/>
                <a:cs typeface="Rubik Medium"/>
                <a:sym typeface="Rubik Medium"/>
              </a:rPr>
              <a:t>harisdwir@gmail.com</a:t>
            </a:r>
            <a:endParaRPr b="0" i="0" sz="1200" u="none" cap="none" strike="noStrike">
              <a:solidFill>
                <a:srgbClr val="000000"/>
              </a:solidFill>
              <a:latin typeface="Rubik Medium"/>
              <a:ea typeface="Rubik Medium"/>
              <a:cs typeface="Rubik Medium"/>
              <a:sym typeface="Rubik Medium"/>
            </a:endParaRPr>
          </a:p>
        </p:txBody>
      </p:sp>
      <p:pic>
        <p:nvPicPr>
          <p:cNvPr id="77" name="Google Shape;77;p3"/>
          <p:cNvPicPr preferRelativeResize="0"/>
          <p:nvPr/>
        </p:nvPicPr>
        <p:blipFill>
          <a:blip r:embed="rId7">
            <a:alphaModFix/>
          </a:blip>
          <a:stretch>
            <a:fillRect/>
          </a:stretch>
        </p:blipFill>
        <p:spPr>
          <a:xfrm>
            <a:off x="1078275" y="537725"/>
            <a:ext cx="2169475" cy="3256248"/>
          </a:xfrm>
          <a:prstGeom prst="rect">
            <a:avLst/>
          </a:prstGeom>
          <a:solidFill>
            <a:schemeClr val="accent4"/>
          </a:solidFill>
          <a:ln>
            <a:noFill/>
          </a:ln>
        </p:spPr>
      </p:pic>
      <p:grpSp>
        <p:nvGrpSpPr>
          <p:cNvPr id="78" name="Google Shape;78;p3"/>
          <p:cNvGrpSpPr/>
          <p:nvPr/>
        </p:nvGrpSpPr>
        <p:grpSpPr>
          <a:xfrm>
            <a:off x="6534150" y="190950"/>
            <a:ext cx="2392902" cy="492600"/>
            <a:chOff x="6486525" y="390975"/>
            <a:chExt cx="2392902" cy="492600"/>
          </a:xfrm>
        </p:grpSpPr>
        <p:pic>
          <p:nvPicPr>
            <p:cNvPr id="79" name="Google Shape;79;p3"/>
            <p:cNvPicPr preferRelativeResize="0"/>
            <p:nvPr/>
          </p:nvPicPr>
          <p:blipFill rotWithShape="1">
            <a:blip r:embed="rId8">
              <a:alphaModFix/>
            </a:blip>
            <a:srcRect b="5649" l="0" r="0" t="5658"/>
            <a:stretch/>
          </p:blipFill>
          <p:spPr>
            <a:xfrm>
              <a:off x="7859302" y="474850"/>
              <a:ext cx="1020125" cy="401642"/>
            </a:xfrm>
            <a:prstGeom prst="rect">
              <a:avLst/>
            </a:prstGeom>
            <a:noFill/>
            <a:ln>
              <a:noFill/>
            </a:ln>
          </p:spPr>
        </p:pic>
        <p:pic>
          <p:nvPicPr>
            <p:cNvPr id="80" name="Google Shape;80;p3"/>
            <p:cNvPicPr preferRelativeResize="0"/>
            <p:nvPr/>
          </p:nvPicPr>
          <p:blipFill rotWithShape="1">
            <a:blip r:embed="rId9">
              <a:alphaModFix/>
            </a:blip>
            <a:srcRect b="0" l="0" r="0" t="0"/>
            <a:stretch/>
          </p:blipFill>
          <p:spPr>
            <a:xfrm>
              <a:off x="6486525" y="517337"/>
              <a:ext cx="865950" cy="316675"/>
            </a:xfrm>
            <a:prstGeom prst="rect">
              <a:avLst/>
            </a:prstGeom>
            <a:noFill/>
            <a:ln>
              <a:noFill/>
            </a:ln>
          </p:spPr>
        </p:pic>
        <p:sp>
          <p:nvSpPr>
            <p:cNvPr id="81" name="Google Shape;81;p3"/>
            <p:cNvSpPr txBox="1"/>
            <p:nvPr/>
          </p:nvSpPr>
          <p:spPr>
            <a:xfrm>
              <a:off x="7439090" y="390975"/>
              <a:ext cx="333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2000" u="none" cap="none" strike="noStrike">
                  <a:solidFill>
                    <a:schemeClr val="dk1"/>
                  </a:solidFill>
                  <a:latin typeface="Rubik SemiBold"/>
                  <a:ea typeface="Rubik SemiBold"/>
                  <a:cs typeface="Rubik SemiBold"/>
                  <a:sym typeface="Rubik SemiBold"/>
                </a:rPr>
                <a:t>X</a:t>
              </a:r>
              <a:endParaRPr b="0" i="0" sz="2000" u="none" cap="none" strike="noStrike">
                <a:solidFill>
                  <a:schemeClr val="dk1"/>
                </a:solidFill>
                <a:latin typeface="Rubik SemiBold"/>
                <a:ea typeface="Rubik SemiBold"/>
                <a:cs typeface="Rubik SemiBold"/>
                <a:sym typeface="Rubik SemiBold"/>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g265ee868302_0_130"/>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sp>
        <p:nvSpPr>
          <p:cNvPr id="87" name="Google Shape;87;g265ee868302_0_130"/>
          <p:cNvSpPr txBox="1"/>
          <p:nvPr/>
        </p:nvSpPr>
        <p:spPr>
          <a:xfrm>
            <a:off x="340500" y="1406350"/>
            <a:ext cx="8653200" cy="2555100"/>
          </a:xfrm>
          <a:prstGeom prst="rect">
            <a:avLst/>
          </a:prstGeom>
          <a:noFill/>
          <a:ln>
            <a:noFill/>
          </a:ln>
        </p:spPr>
        <p:txBody>
          <a:bodyPr anchorCtr="0" anchor="t" bIns="91425" lIns="91425" spcFirstLastPara="1" rIns="91425" wrap="square" tIns="91425">
            <a:noAutofit/>
          </a:bodyPr>
          <a:lstStyle/>
          <a:p>
            <a:pPr indent="0" lvl="0" marL="0" marR="0" rtl="0" algn="l">
              <a:lnSpc>
                <a:spcPct val="200000"/>
              </a:lnSpc>
              <a:spcBef>
                <a:spcPts val="0"/>
              </a:spcBef>
              <a:spcAft>
                <a:spcPts val="0"/>
              </a:spcAft>
              <a:buClr>
                <a:schemeClr val="dk1"/>
              </a:buClr>
              <a:buSzPts val="1100"/>
              <a:buFont typeface="Arial"/>
              <a:buNone/>
            </a:pPr>
            <a:r>
              <a:rPr b="1" lang="en">
                <a:solidFill>
                  <a:schemeClr val="dk1"/>
                </a:solidFill>
                <a:latin typeface="Rubik"/>
                <a:ea typeface="Rubik"/>
                <a:cs typeface="Rubik"/>
                <a:sym typeface="Rubik"/>
              </a:rPr>
              <a:t>Programming in Python</a:t>
            </a:r>
            <a:r>
              <a:rPr b="1" i="0" lang="en" sz="1400" u="none" cap="none" strike="noStrike">
                <a:solidFill>
                  <a:schemeClr val="dk1"/>
                </a:solidFill>
                <a:latin typeface="Rubik"/>
                <a:ea typeface="Rubik"/>
                <a:cs typeface="Rubik"/>
                <a:sym typeface="Rubik"/>
              </a:rPr>
              <a:t> | </a:t>
            </a:r>
            <a:r>
              <a:rPr b="1" lang="en" u="sng">
                <a:solidFill>
                  <a:schemeClr val="hlink"/>
                </a:solidFill>
                <a:latin typeface="Rubik"/>
                <a:ea typeface="Rubik"/>
                <a:cs typeface="Rubik"/>
                <a:sym typeface="Rubik"/>
                <a:hlinkClick r:id="rId4"/>
              </a:rPr>
              <a:t>https://coursera.org/verify/C2BSU65G8HU7</a:t>
            </a:r>
            <a:r>
              <a:rPr b="1" lang="en">
                <a:solidFill>
                  <a:schemeClr val="accent5"/>
                </a:solidFill>
                <a:latin typeface="Rubik"/>
                <a:ea typeface="Rubik"/>
                <a:cs typeface="Rubik"/>
                <a:sym typeface="Rubik"/>
              </a:rPr>
              <a:t>                                     Apr, 2024</a:t>
            </a:r>
            <a:br>
              <a:rPr b="1" i="0" lang="en" sz="1400" u="none" cap="none" strike="noStrike">
                <a:solidFill>
                  <a:schemeClr val="accent5"/>
                </a:solidFill>
                <a:latin typeface="Rubik"/>
                <a:ea typeface="Rubik"/>
                <a:cs typeface="Rubik"/>
                <a:sym typeface="Rubik"/>
              </a:rPr>
            </a:br>
            <a:r>
              <a:rPr b="1" lang="en">
                <a:solidFill>
                  <a:schemeClr val="dk1"/>
                </a:solidFill>
                <a:latin typeface="Rubik"/>
                <a:ea typeface="Rubik"/>
                <a:cs typeface="Rubik"/>
                <a:sym typeface="Rubik"/>
              </a:rPr>
              <a:t>Advanced MySQL | </a:t>
            </a:r>
            <a:r>
              <a:rPr b="1" lang="en" u="sng">
                <a:solidFill>
                  <a:schemeClr val="hlink"/>
                </a:solidFill>
                <a:latin typeface="Rubik"/>
                <a:ea typeface="Rubik"/>
                <a:cs typeface="Rubik"/>
                <a:sym typeface="Rubik"/>
                <a:hlinkClick r:id="rId5"/>
              </a:rPr>
              <a:t>https://coursera.org/verify/779K4R38MGPV</a:t>
            </a:r>
            <a:r>
              <a:rPr b="1" lang="en">
                <a:solidFill>
                  <a:schemeClr val="dk1"/>
                </a:solidFill>
                <a:latin typeface="Rubik"/>
                <a:ea typeface="Rubik"/>
                <a:cs typeface="Rubik"/>
                <a:sym typeface="Rubik"/>
              </a:rPr>
              <a:t> 				       </a:t>
            </a:r>
            <a:r>
              <a:rPr b="1" lang="en">
                <a:solidFill>
                  <a:schemeClr val="accent5"/>
                </a:solidFill>
                <a:latin typeface="Rubik"/>
                <a:ea typeface="Rubik"/>
                <a:cs typeface="Rubik"/>
                <a:sym typeface="Rubik"/>
              </a:rPr>
              <a:t>Apr, 2024</a:t>
            </a:r>
            <a:endParaRPr b="1">
              <a:solidFill>
                <a:schemeClr val="accent5"/>
              </a:solidFill>
              <a:latin typeface="Rubik"/>
              <a:ea typeface="Rubik"/>
              <a:cs typeface="Rubik"/>
              <a:sym typeface="Rubik"/>
            </a:endParaRPr>
          </a:p>
          <a:p>
            <a:pPr indent="0" lvl="0" marL="0" rtl="0" algn="l">
              <a:lnSpc>
                <a:spcPct val="200000"/>
              </a:lnSpc>
              <a:spcBef>
                <a:spcPts val="0"/>
              </a:spcBef>
              <a:spcAft>
                <a:spcPts val="0"/>
              </a:spcAft>
              <a:buClr>
                <a:schemeClr val="dk1"/>
              </a:buClr>
              <a:buSzPts val="1100"/>
              <a:buFont typeface="Arial"/>
              <a:buNone/>
            </a:pPr>
            <a:r>
              <a:rPr b="1" lang="en">
                <a:solidFill>
                  <a:schemeClr val="dk1"/>
                </a:solidFill>
                <a:latin typeface="Rubik"/>
                <a:ea typeface="Rubik"/>
                <a:cs typeface="Rubik"/>
                <a:sym typeface="Rubik"/>
              </a:rPr>
              <a:t>AWS CCP | </a:t>
            </a:r>
            <a:r>
              <a:rPr b="1" lang="en" u="sng">
                <a:solidFill>
                  <a:schemeClr val="accent5"/>
                </a:solidFill>
                <a:latin typeface="Rubik"/>
                <a:ea typeface="Rubik"/>
                <a:cs typeface="Rubik"/>
                <a:sym typeface="Rubik"/>
                <a:hlinkClick r:id="rId6">
                  <a:extLst>
                    <a:ext uri="{A12FA001-AC4F-418D-AE19-62706E023703}">
                      <ahyp:hlinkClr val="tx"/>
                    </a:ext>
                  </a:extLst>
                </a:hlinkClick>
              </a:rPr>
              <a:t>https://aws.amazon.com/verification</a:t>
            </a:r>
            <a:r>
              <a:rPr b="1" lang="en">
                <a:solidFill>
                  <a:schemeClr val="accent5"/>
                </a:solidFill>
                <a:latin typeface="Rubik"/>
                <a:ea typeface="Rubik"/>
                <a:cs typeface="Rubik"/>
                <a:sym typeface="Rubik"/>
              </a:rPr>
              <a:t> (credential: LSL3C3GDSNQQ193B)	      Dec, 2023</a:t>
            </a:r>
            <a:endParaRPr b="1">
              <a:solidFill>
                <a:schemeClr val="accent5"/>
              </a:solidFill>
              <a:latin typeface="Rubik"/>
              <a:ea typeface="Rubik"/>
              <a:cs typeface="Rubik"/>
              <a:sym typeface="Rubik"/>
            </a:endParaRPr>
          </a:p>
          <a:p>
            <a:pPr indent="0" lvl="0" marL="0" marR="0" rtl="0" algn="l">
              <a:lnSpc>
                <a:spcPct val="200000"/>
              </a:lnSpc>
              <a:spcBef>
                <a:spcPts val="0"/>
              </a:spcBef>
              <a:spcAft>
                <a:spcPts val="0"/>
              </a:spcAft>
              <a:buClr>
                <a:schemeClr val="dk1"/>
              </a:buClr>
              <a:buSzPts val="1100"/>
              <a:buFont typeface="Arial"/>
              <a:buNone/>
            </a:pPr>
            <a:br>
              <a:rPr b="1" i="0" lang="en" sz="1400" u="none" cap="none" strike="noStrike">
                <a:solidFill>
                  <a:schemeClr val="accent5"/>
                </a:solidFill>
                <a:latin typeface="Rubik"/>
                <a:ea typeface="Rubik"/>
                <a:cs typeface="Rubik"/>
                <a:sym typeface="Rubik"/>
              </a:rPr>
            </a:br>
            <a:endParaRPr b="0" i="0" sz="1400" u="none" cap="none" strike="noStrike">
              <a:solidFill>
                <a:schemeClr val="accent5"/>
              </a:solidFill>
              <a:latin typeface="Rubik"/>
              <a:ea typeface="Rubik"/>
              <a:cs typeface="Rubik"/>
              <a:sym typeface="Rubik"/>
            </a:endParaRPr>
          </a:p>
        </p:txBody>
      </p:sp>
      <p:sp>
        <p:nvSpPr>
          <p:cNvPr id="88" name="Google Shape;88;g265ee868302_0_130"/>
          <p:cNvSpPr txBox="1"/>
          <p:nvPr/>
        </p:nvSpPr>
        <p:spPr>
          <a:xfrm>
            <a:off x="340500" y="452038"/>
            <a:ext cx="8463000" cy="646500"/>
          </a:xfrm>
          <a:prstGeom prst="rect">
            <a:avLst/>
          </a:prstGeom>
          <a:noFill/>
          <a:ln>
            <a:noFill/>
          </a:ln>
          <a:effectLst>
            <a:outerShdw blurRad="57150" rotWithShape="0" algn="bl" dir="2820000" dist="19050">
              <a:srgbClr val="B7B7B7">
                <a:alpha val="85098"/>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000"/>
              <a:buFont typeface="Arial"/>
              <a:buNone/>
            </a:pPr>
            <a:r>
              <a:rPr b="1" i="0" lang="en" sz="3000" u="none" cap="none" strike="noStrike">
                <a:solidFill>
                  <a:srgbClr val="000000"/>
                </a:solidFill>
                <a:latin typeface="Rubik"/>
                <a:ea typeface="Rubik"/>
                <a:cs typeface="Rubik"/>
                <a:sym typeface="Rubik"/>
              </a:rPr>
              <a:t>Courses and </a:t>
            </a:r>
            <a:r>
              <a:rPr b="1" i="0" lang="en" sz="3000" u="none" cap="none" strike="noStrike">
                <a:solidFill>
                  <a:schemeClr val="accent5"/>
                </a:solidFill>
                <a:latin typeface="Rubik"/>
                <a:ea typeface="Rubik"/>
                <a:cs typeface="Rubik"/>
                <a:sym typeface="Rubik"/>
              </a:rPr>
              <a:t>Certification</a:t>
            </a:r>
            <a:endParaRPr b="1" i="0" sz="3000" u="none" cap="none" strike="noStrike">
              <a:solidFill>
                <a:schemeClr val="accent5"/>
              </a:solidFill>
              <a:latin typeface="Rubik"/>
              <a:ea typeface="Rubik"/>
              <a:cs typeface="Rubik"/>
              <a:sym typeface="Rubik"/>
            </a:endParaRPr>
          </a:p>
        </p:txBody>
      </p:sp>
      <p:grpSp>
        <p:nvGrpSpPr>
          <p:cNvPr id="89" name="Google Shape;89;g265ee868302_0_130"/>
          <p:cNvGrpSpPr/>
          <p:nvPr/>
        </p:nvGrpSpPr>
        <p:grpSpPr>
          <a:xfrm>
            <a:off x="6534150" y="190950"/>
            <a:ext cx="2392902" cy="492600"/>
            <a:chOff x="6486525" y="390975"/>
            <a:chExt cx="2392902" cy="492600"/>
          </a:xfrm>
        </p:grpSpPr>
        <p:pic>
          <p:nvPicPr>
            <p:cNvPr id="90" name="Google Shape;90;g265ee868302_0_130"/>
            <p:cNvPicPr preferRelativeResize="0"/>
            <p:nvPr/>
          </p:nvPicPr>
          <p:blipFill rotWithShape="1">
            <a:blip r:embed="rId7">
              <a:alphaModFix/>
            </a:blip>
            <a:srcRect b="5649" l="0" r="0" t="5658"/>
            <a:stretch/>
          </p:blipFill>
          <p:spPr>
            <a:xfrm>
              <a:off x="7859302" y="474850"/>
              <a:ext cx="1020125" cy="401642"/>
            </a:xfrm>
            <a:prstGeom prst="rect">
              <a:avLst/>
            </a:prstGeom>
            <a:noFill/>
            <a:ln>
              <a:noFill/>
            </a:ln>
          </p:spPr>
        </p:pic>
        <p:pic>
          <p:nvPicPr>
            <p:cNvPr id="91" name="Google Shape;91;g265ee868302_0_130"/>
            <p:cNvPicPr preferRelativeResize="0"/>
            <p:nvPr/>
          </p:nvPicPr>
          <p:blipFill rotWithShape="1">
            <a:blip r:embed="rId8">
              <a:alphaModFix/>
            </a:blip>
            <a:srcRect b="0" l="0" r="0" t="0"/>
            <a:stretch/>
          </p:blipFill>
          <p:spPr>
            <a:xfrm>
              <a:off x="6486525" y="517337"/>
              <a:ext cx="865950" cy="316675"/>
            </a:xfrm>
            <a:prstGeom prst="rect">
              <a:avLst/>
            </a:prstGeom>
            <a:noFill/>
            <a:ln>
              <a:noFill/>
            </a:ln>
          </p:spPr>
        </p:pic>
        <p:sp>
          <p:nvSpPr>
            <p:cNvPr id="92" name="Google Shape;92;g265ee868302_0_130"/>
            <p:cNvSpPr txBox="1"/>
            <p:nvPr/>
          </p:nvSpPr>
          <p:spPr>
            <a:xfrm>
              <a:off x="7439090" y="390975"/>
              <a:ext cx="333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2000" u="none" cap="none" strike="noStrike">
                  <a:solidFill>
                    <a:schemeClr val="dk1"/>
                  </a:solidFill>
                  <a:latin typeface="Rubik SemiBold"/>
                  <a:ea typeface="Rubik SemiBold"/>
                  <a:cs typeface="Rubik SemiBold"/>
                  <a:sym typeface="Rubik SemiBold"/>
                </a:rPr>
                <a:t>X</a:t>
              </a:r>
              <a:endParaRPr b="0" i="0" sz="2000" u="none" cap="none" strike="noStrike">
                <a:solidFill>
                  <a:schemeClr val="dk1"/>
                </a:solidFill>
                <a:latin typeface="Rubik SemiBold"/>
                <a:ea typeface="Rubik SemiBold"/>
                <a:cs typeface="Rubik SemiBold"/>
                <a:sym typeface="Rubik SemiBold"/>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4"/>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sp>
        <p:nvSpPr>
          <p:cNvPr id="98" name="Google Shape;98;p4"/>
          <p:cNvSpPr txBox="1"/>
          <p:nvPr/>
        </p:nvSpPr>
        <p:spPr>
          <a:xfrm>
            <a:off x="340500" y="1406350"/>
            <a:ext cx="5604600" cy="28854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chemeClr val="dk1"/>
              </a:buClr>
              <a:buSzPts val="1100"/>
              <a:buFont typeface="Arial"/>
              <a:buNone/>
            </a:pPr>
            <a:r>
              <a:rPr lang="en" sz="1100">
                <a:solidFill>
                  <a:schemeClr val="dk1"/>
                </a:solidFill>
                <a:highlight>
                  <a:srgbClr val="FFFFFF"/>
                </a:highlight>
              </a:rPr>
              <a:t>Kimia Farma adalah perusahaan industri farmasi pertama di Indonesia yang didirikan oleh Pemerintah Hindia Belanda tahun 1817. Nama perusahaan ini pada awalnya adalah NV Chemicalien Handle Rathkamp &amp; Co. Berdasarkan kebijaksanaan nasionalisasi atas eks perusahaan Belanda di masa awal kemerdekaan.</a:t>
            </a:r>
            <a:endParaRPr sz="1100">
              <a:solidFill>
                <a:schemeClr val="dk1"/>
              </a:solidFill>
              <a:highlight>
                <a:srgbClr val="FFFFFF"/>
              </a:highlight>
            </a:endParaRPr>
          </a:p>
          <a:p>
            <a:pPr indent="0" lvl="0" marL="0" marR="0" rtl="0" algn="just">
              <a:lnSpc>
                <a:spcPct val="115000"/>
              </a:lnSpc>
              <a:spcBef>
                <a:spcPts val="0"/>
              </a:spcBef>
              <a:spcAft>
                <a:spcPts val="0"/>
              </a:spcAft>
              <a:buClr>
                <a:schemeClr val="dk1"/>
              </a:buClr>
              <a:buSzPts val="1100"/>
              <a:buFont typeface="Arial"/>
              <a:buNone/>
            </a:pPr>
            <a:r>
              <a:t/>
            </a:r>
            <a:endParaRPr sz="1100">
              <a:solidFill>
                <a:schemeClr val="dk1"/>
              </a:solidFill>
              <a:highlight>
                <a:srgbClr val="FFFFFF"/>
              </a:highlight>
            </a:endParaRPr>
          </a:p>
          <a:p>
            <a:pPr indent="0" lvl="0" marL="0" marR="0" rtl="0" algn="just">
              <a:lnSpc>
                <a:spcPct val="115000"/>
              </a:lnSpc>
              <a:spcBef>
                <a:spcPts val="0"/>
              </a:spcBef>
              <a:spcAft>
                <a:spcPts val="0"/>
              </a:spcAft>
              <a:buClr>
                <a:schemeClr val="dk1"/>
              </a:buClr>
              <a:buSzPts val="1100"/>
              <a:buFont typeface="Arial"/>
              <a:buNone/>
            </a:pPr>
            <a:r>
              <a:rPr lang="en" sz="1100">
                <a:solidFill>
                  <a:schemeClr val="dk1"/>
                </a:solidFill>
                <a:highlight>
                  <a:srgbClr val="FFFFFF"/>
                </a:highlight>
              </a:rPr>
              <a:t>Pada tanggal 4 Juli 2001, PT Kimia Farma (Persero) kembali mengubah statusnya menjadi perusahaan publik, PT Kimia Farma (Persero) Tbk, dalam penulisan berikutnya disebut Perseroan. Bersamaan dengan perubahan tersebut, Perseroan telah dicatatkan pada Bursa Efek Jakarta dan Bursa Efek Surabaya (sekarang kedua bursa telah merger dan kini bernama Bursa Efek Indonesia). Berbekal pengalaman selama puluhan tahun, Perseroan telah berkembang menjadi perusahaan dengan pelayanan kesehatan terintegrasi di Indonesia. Perseroan kian diperhitungkan kiprahnya dalam pengembangan dan pembangunan bangsa, khususnya pembangunan kesehatan masyarakat Indonesia. </a:t>
            </a:r>
            <a:endParaRPr sz="1100">
              <a:solidFill>
                <a:schemeClr val="dk1"/>
              </a:solidFill>
              <a:highlight>
                <a:srgbClr val="FFFFFF"/>
              </a:highlight>
            </a:endParaRPr>
          </a:p>
        </p:txBody>
      </p:sp>
      <p:sp>
        <p:nvSpPr>
          <p:cNvPr id="99" name="Google Shape;99;p4"/>
          <p:cNvSpPr txBox="1"/>
          <p:nvPr/>
        </p:nvSpPr>
        <p:spPr>
          <a:xfrm>
            <a:off x="340500" y="452050"/>
            <a:ext cx="6003000" cy="646500"/>
          </a:xfrm>
          <a:prstGeom prst="rect">
            <a:avLst/>
          </a:prstGeom>
          <a:noFill/>
          <a:ln>
            <a:noFill/>
          </a:ln>
          <a:effectLst>
            <a:outerShdw blurRad="57150" rotWithShape="0" algn="bl" dir="2820000" dist="19050">
              <a:srgbClr val="B7B7B7">
                <a:alpha val="85098"/>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000"/>
              <a:buFont typeface="Arial"/>
              <a:buNone/>
            </a:pPr>
            <a:r>
              <a:rPr b="1" i="0" lang="en" sz="3000" u="none" cap="none" strike="noStrike">
                <a:solidFill>
                  <a:srgbClr val="000000"/>
                </a:solidFill>
                <a:latin typeface="Rubik"/>
                <a:ea typeface="Rubik"/>
                <a:cs typeface="Rubik"/>
                <a:sym typeface="Rubik"/>
              </a:rPr>
              <a:t>About </a:t>
            </a:r>
            <a:r>
              <a:rPr b="1" i="0" lang="en" sz="3000" u="none" cap="none" strike="noStrike">
                <a:solidFill>
                  <a:schemeClr val="accent5"/>
                </a:solidFill>
                <a:latin typeface="Rubik"/>
                <a:ea typeface="Rubik"/>
                <a:cs typeface="Rubik"/>
                <a:sym typeface="Rubik"/>
              </a:rPr>
              <a:t>Company</a:t>
            </a:r>
            <a:endParaRPr b="1" i="0" sz="3000" u="none" cap="none" strike="noStrike">
              <a:solidFill>
                <a:schemeClr val="accent5"/>
              </a:solidFill>
              <a:latin typeface="Rubik"/>
              <a:ea typeface="Rubik"/>
              <a:cs typeface="Rubik"/>
              <a:sym typeface="Rubik"/>
            </a:endParaRPr>
          </a:p>
        </p:txBody>
      </p:sp>
      <p:grpSp>
        <p:nvGrpSpPr>
          <p:cNvPr id="100" name="Google Shape;100;p4"/>
          <p:cNvGrpSpPr/>
          <p:nvPr/>
        </p:nvGrpSpPr>
        <p:grpSpPr>
          <a:xfrm>
            <a:off x="6534150" y="190950"/>
            <a:ext cx="2392902" cy="492600"/>
            <a:chOff x="6486525" y="390975"/>
            <a:chExt cx="2392902" cy="492600"/>
          </a:xfrm>
        </p:grpSpPr>
        <p:pic>
          <p:nvPicPr>
            <p:cNvPr id="101" name="Google Shape;101;p4"/>
            <p:cNvPicPr preferRelativeResize="0"/>
            <p:nvPr/>
          </p:nvPicPr>
          <p:blipFill rotWithShape="1">
            <a:blip r:embed="rId4">
              <a:alphaModFix/>
            </a:blip>
            <a:srcRect b="5649" l="0" r="0" t="5658"/>
            <a:stretch/>
          </p:blipFill>
          <p:spPr>
            <a:xfrm>
              <a:off x="7859302" y="474850"/>
              <a:ext cx="1020125" cy="401642"/>
            </a:xfrm>
            <a:prstGeom prst="rect">
              <a:avLst/>
            </a:prstGeom>
            <a:noFill/>
            <a:ln>
              <a:noFill/>
            </a:ln>
          </p:spPr>
        </p:pic>
        <p:pic>
          <p:nvPicPr>
            <p:cNvPr id="102" name="Google Shape;102;p4"/>
            <p:cNvPicPr preferRelativeResize="0"/>
            <p:nvPr/>
          </p:nvPicPr>
          <p:blipFill rotWithShape="1">
            <a:blip r:embed="rId5">
              <a:alphaModFix/>
            </a:blip>
            <a:srcRect b="0" l="0" r="0" t="0"/>
            <a:stretch/>
          </p:blipFill>
          <p:spPr>
            <a:xfrm>
              <a:off x="6486525" y="517337"/>
              <a:ext cx="865950" cy="316675"/>
            </a:xfrm>
            <a:prstGeom prst="rect">
              <a:avLst/>
            </a:prstGeom>
            <a:noFill/>
            <a:ln>
              <a:noFill/>
            </a:ln>
          </p:spPr>
        </p:pic>
        <p:sp>
          <p:nvSpPr>
            <p:cNvPr id="103" name="Google Shape;103;p4"/>
            <p:cNvSpPr txBox="1"/>
            <p:nvPr/>
          </p:nvSpPr>
          <p:spPr>
            <a:xfrm>
              <a:off x="7439090" y="390975"/>
              <a:ext cx="333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2000" u="none" cap="none" strike="noStrike">
                  <a:solidFill>
                    <a:schemeClr val="dk1"/>
                  </a:solidFill>
                  <a:latin typeface="Rubik SemiBold"/>
                  <a:ea typeface="Rubik SemiBold"/>
                  <a:cs typeface="Rubik SemiBold"/>
                  <a:sym typeface="Rubik SemiBold"/>
                </a:rPr>
                <a:t>X</a:t>
              </a:r>
              <a:endParaRPr b="0" i="0" sz="2000" u="none" cap="none" strike="noStrike">
                <a:solidFill>
                  <a:schemeClr val="dk1"/>
                </a:solidFill>
                <a:latin typeface="Rubik SemiBold"/>
                <a:ea typeface="Rubik SemiBold"/>
                <a:cs typeface="Rubik SemiBold"/>
                <a:sym typeface="Rubik SemiBold"/>
              </a:endParaRPr>
            </a:p>
          </p:txBody>
        </p:sp>
      </p:grpSp>
      <p:pic>
        <p:nvPicPr>
          <p:cNvPr id="104" name="Google Shape;104;p4"/>
          <p:cNvPicPr preferRelativeResize="0"/>
          <p:nvPr/>
        </p:nvPicPr>
        <p:blipFill>
          <a:blip r:embed="rId6">
            <a:alphaModFix/>
          </a:blip>
          <a:stretch>
            <a:fillRect/>
          </a:stretch>
        </p:blipFill>
        <p:spPr>
          <a:xfrm>
            <a:off x="6066275" y="1587150"/>
            <a:ext cx="2860774" cy="21455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g265ee868302_0_99"/>
          <p:cNvPicPr preferRelativeResize="0"/>
          <p:nvPr/>
        </p:nvPicPr>
        <p:blipFill rotWithShape="1">
          <a:blip r:embed="rId3">
            <a:alphaModFix amt="10000"/>
          </a:blip>
          <a:srcRect b="0" l="0" r="0" t="0"/>
          <a:stretch/>
        </p:blipFill>
        <p:spPr>
          <a:xfrm>
            <a:off x="0" y="57150"/>
            <a:ext cx="9144001" cy="5143501"/>
          </a:xfrm>
          <a:prstGeom prst="rect">
            <a:avLst/>
          </a:prstGeom>
          <a:noFill/>
          <a:ln>
            <a:noFill/>
          </a:ln>
        </p:spPr>
      </p:pic>
      <p:sp>
        <p:nvSpPr>
          <p:cNvPr id="110" name="Google Shape;110;g265ee868302_0_99"/>
          <p:cNvSpPr txBox="1"/>
          <p:nvPr/>
        </p:nvSpPr>
        <p:spPr>
          <a:xfrm>
            <a:off x="340500" y="452038"/>
            <a:ext cx="8463000" cy="646500"/>
          </a:xfrm>
          <a:prstGeom prst="rect">
            <a:avLst/>
          </a:prstGeom>
          <a:noFill/>
          <a:ln>
            <a:noFill/>
          </a:ln>
          <a:effectLst>
            <a:outerShdw blurRad="57150" rotWithShape="0" algn="bl" dir="2820000" dist="19050">
              <a:srgbClr val="B7B7B7">
                <a:alpha val="85098"/>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000"/>
              <a:buFont typeface="Arial"/>
              <a:buNone/>
            </a:pPr>
            <a:r>
              <a:rPr b="1" i="0" lang="en" sz="3000" u="none" cap="none" strike="noStrike">
                <a:solidFill>
                  <a:srgbClr val="000000"/>
                </a:solidFill>
                <a:latin typeface="Rubik"/>
                <a:ea typeface="Rubik"/>
                <a:cs typeface="Rubik"/>
                <a:sym typeface="Rubik"/>
              </a:rPr>
              <a:t>Project </a:t>
            </a:r>
            <a:r>
              <a:rPr b="1" i="0" lang="en" sz="3000" u="none" cap="none" strike="noStrike">
                <a:solidFill>
                  <a:schemeClr val="accent5"/>
                </a:solidFill>
                <a:latin typeface="Rubik"/>
                <a:ea typeface="Rubik"/>
                <a:cs typeface="Rubik"/>
                <a:sym typeface="Rubik"/>
              </a:rPr>
              <a:t>Portfolio</a:t>
            </a:r>
            <a:endParaRPr b="1" i="0" sz="3000" u="none" cap="none" strike="noStrike">
              <a:solidFill>
                <a:schemeClr val="accent5"/>
              </a:solidFill>
              <a:latin typeface="Rubik"/>
              <a:ea typeface="Rubik"/>
              <a:cs typeface="Rubik"/>
              <a:sym typeface="Rubik"/>
            </a:endParaRPr>
          </a:p>
        </p:txBody>
      </p:sp>
      <p:sp>
        <p:nvSpPr>
          <p:cNvPr id="111" name="Google Shape;111;g265ee868302_0_99"/>
          <p:cNvSpPr txBox="1"/>
          <p:nvPr/>
        </p:nvSpPr>
        <p:spPr>
          <a:xfrm>
            <a:off x="6054900" y="4563150"/>
            <a:ext cx="3089100" cy="3693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chemeClr val="dk1"/>
              </a:buClr>
              <a:buSzPts val="1100"/>
              <a:buFont typeface="Arial"/>
              <a:buNone/>
            </a:pPr>
            <a:r>
              <a:rPr b="1" i="0" lang="en" sz="1200" u="none" cap="none" strike="noStrike">
                <a:solidFill>
                  <a:srgbClr val="000000"/>
                </a:solidFill>
                <a:latin typeface="Rubik"/>
                <a:ea typeface="Rubik"/>
                <a:cs typeface="Rubik"/>
                <a:sym typeface="Rubik"/>
              </a:rPr>
              <a:t>Project explanation video </a:t>
            </a:r>
            <a:r>
              <a:rPr b="1" i="0" lang="en" sz="1200" u="sng" cap="none" strike="noStrike">
                <a:solidFill>
                  <a:schemeClr val="hlink"/>
                </a:solidFill>
                <a:latin typeface="Rubik"/>
                <a:ea typeface="Rubik"/>
                <a:cs typeface="Rubik"/>
                <a:sym typeface="Rubik"/>
                <a:hlinkClick r:id="rId4"/>
              </a:rPr>
              <a:t>here</a:t>
            </a:r>
            <a:r>
              <a:rPr b="1" i="0" lang="en" sz="1200" u="none" cap="none" strike="noStrike">
                <a:solidFill>
                  <a:srgbClr val="000000"/>
                </a:solidFill>
                <a:latin typeface="Rubik"/>
                <a:ea typeface="Rubik"/>
                <a:cs typeface="Rubik"/>
                <a:sym typeface="Rubik"/>
              </a:rPr>
              <a:t>!</a:t>
            </a:r>
            <a:endParaRPr b="1" i="1" sz="1000" u="none" cap="none" strike="noStrike">
              <a:solidFill>
                <a:srgbClr val="000000"/>
              </a:solidFill>
              <a:latin typeface="Rubik"/>
              <a:ea typeface="Rubik"/>
              <a:cs typeface="Rubik"/>
              <a:sym typeface="Rubik"/>
            </a:endParaRPr>
          </a:p>
        </p:txBody>
      </p:sp>
      <p:pic>
        <p:nvPicPr>
          <p:cNvPr id="112" name="Google Shape;112;g265ee868302_0_99"/>
          <p:cNvPicPr preferRelativeResize="0"/>
          <p:nvPr/>
        </p:nvPicPr>
        <p:blipFill>
          <a:blip r:embed="rId5">
            <a:alphaModFix/>
          </a:blip>
          <a:stretch>
            <a:fillRect/>
          </a:stretch>
        </p:blipFill>
        <p:spPr>
          <a:xfrm>
            <a:off x="2874920" y="4179895"/>
            <a:ext cx="2214550" cy="738175"/>
          </a:xfrm>
          <a:prstGeom prst="rect">
            <a:avLst/>
          </a:prstGeom>
          <a:noFill/>
          <a:ln>
            <a:noFill/>
          </a:ln>
        </p:spPr>
      </p:pic>
      <p:sp>
        <p:nvSpPr>
          <p:cNvPr id="113" name="Google Shape;113;g265ee868302_0_99"/>
          <p:cNvSpPr txBox="1"/>
          <p:nvPr/>
        </p:nvSpPr>
        <p:spPr>
          <a:xfrm>
            <a:off x="2953475" y="3810588"/>
            <a:ext cx="895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rPr>
              <a:t>Raw Data</a:t>
            </a:r>
            <a:endParaRPr b="1" sz="1200">
              <a:solidFill>
                <a:schemeClr val="dk2"/>
              </a:solidFill>
            </a:endParaRPr>
          </a:p>
        </p:txBody>
      </p:sp>
      <p:pic>
        <p:nvPicPr>
          <p:cNvPr id="114" name="Google Shape;114;g265ee868302_0_99"/>
          <p:cNvPicPr preferRelativeResize="0"/>
          <p:nvPr/>
        </p:nvPicPr>
        <p:blipFill>
          <a:blip r:embed="rId6">
            <a:alphaModFix/>
          </a:blip>
          <a:stretch>
            <a:fillRect/>
          </a:stretch>
        </p:blipFill>
        <p:spPr>
          <a:xfrm>
            <a:off x="2830428" y="2639217"/>
            <a:ext cx="2303547" cy="1108075"/>
          </a:xfrm>
          <a:prstGeom prst="rect">
            <a:avLst/>
          </a:prstGeom>
          <a:noFill/>
          <a:ln>
            <a:noFill/>
          </a:ln>
        </p:spPr>
      </p:pic>
      <p:sp>
        <p:nvSpPr>
          <p:cNvPr id="115" name="Google Shape;115;g265ee868302_0_99"/>
          <p:cNvSpPr txBox="1"/>
          <p:nvPr/>
        </p:nvSpPr>
        <p:spPr>
          <a:xfrm>
            <a:off x="2830425" y="2269925"/>
            <a:ext cx="1541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rPr>
              <a:t>Dashboard</a:t>
            </a:r>
            <a:endParaRPr b="1" sz="1200">
              <a:solidFill>
                <a:schemeClr val="dk2"/>
              </a:solidFill>
            </a:endParaRPr>
          </a:p>
        </p:txBody>
      </p:sp>
      <p:grpSp>
        <p:nvGrpSpPr>
          <p:cNvPr id="116" name="Google Shape;116;g265ee868302_0_99"/>
          <p:cNvGrpSpPr/>
          <p:nvPr/>
        </p:nvGrpSpPr>
        <p:grpSpPr>
          <a:xfrm>
            <a:off x="542925" y="2639222"/>
            <a:ext cx="1946604" cy="2293234"/>
            <a:chOff x="308650" y="1833572"/>
            <a:chExt cx="1946604" cy="2293234"/>
          </a:xfrm>
        </p:grpSpPr>
        <p:pic>
          <p:nvPicPr>
            <p:cNvPr id="117" name="Google Shape;117;g265ee868302_0_99"/>
            <p:cNvPicPr preferRelativeResize="0"/>
            <p:nvPr/>
          </p:nvPicPr>
          <p:blipFill>
            <a:blip r:embed="rId7">
              <a:alphaModFix/>
            </a:blip>
            <a:stretch>
              <a:fillRect/>
            </a:stretch>
          </p:blipFill>
          <p:spPr>
            <a:xfrm>
              <a:off x="308650" y="1833572"/>
              <a:ext cx="1946604" cy="646500"/>
            </a:xfrm>
            <a:prstGeom prst="rect">
              <a:avLst/>
            </a:prstGeom>
            <a:noFill/>
            <a:ln>
              <a:noFill/>
            </a:ln>
          </p:spPr>
        </p:pic>
        <p:pic>
          <p:nvPicPr>
            <p:cNvPr id="118" name="Google Shape;118;g265ee868302_0_99"/>
            <p:cNvPicPr preferRelativeResize="0"/>
            <p:nvPr/>
          </p:nvPicPr>
          <p:blipFill>
            <a:blip r:embed="rId8">
              <a:alphaModFix/>
            </a:blip>
            <a:stretch>
              <a:fillRect/>
            </a:stretch>
          </p:blipFill>
          <p:spPr>
            <a:xfrm>
              <a:off x="308650" y="2480075"/>
              <a:ext cx="1946600" cy="1646731"/>
            </a:xfrm>
            <a:prstGeom prst="rect">
              <a:avLst/>
            </a:prstGeom>
            <a:noFill/>
            <a:ln>
              <a:noFill/>
            </a:ln>
          </p:spPr>
        </p:pic>
      </p:grpSp>
      <p:sp>
        <p:nvSpPr>
          <p:cNvPr id="119" name="Google Shape;119;g265ee868302_0_99"/>
          <p:cNvSpPr txBox="1"/>
          <p:nvPr/>
        </p:nvSpPr>
        <p:spPr>
          <a:xfrm>
            <a:off x="542925" y="2269925"/>
            <a:ext cx="1541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rPr>
              <a:t>Analysis Table</a:t>
            </a:r>
            <a:endParaRPr b="1" sz="1200">
              <a:solidFill>
                <a:schemeClr val="dk2"/>
              </a:solidFill>
            </a:endParaRPr>
          </a:p>
        </p:txBody>
      </p:sp>
      <p:sp>
        <p:nvSpPr>
          <p:cNvPr id="120" name="Google Shape;120;g265ee868302_0_99"/>
          <p:cNvSpPr txBox="1"/>
          <p:nvPr/>
        </p:nvSpPr>
        <p:spPr>
          <a:xfrm>
            <a:off x="542925" y="1257300"/>
            <a:ext cx="8260500" cy="485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chemeClr val="dk2"/>
                </a:solidFill>
              </a:rPr>
              <a:t>As a </a:t>
            </a:r>
            <a:r>
              <a:rPr b="1" lang="en" sz="1200">
                <a:solidFill>
                  <a:schemeClr val="dk2"/>
                </a:solidFill>
              </a:rPr>
              <a:t>Big Data Analytics Intern on Kimia Farma</a:t>
            </a:r>
            <a:r>
              <a:rPr lang="en" sz="1200">
                <a:solidFill>
                  <a:schemeClr val="dk2"/>
                </a:solidFill>
              </a:rPr>
              <a:t>, one of the </a:t>
            </a:r>
            <a:r>
              <a:rPr lang="en" sz="1200">
                <a:solidFill>
                  <a:schemeClr val="dk2"/>
                </a:solidFill>
              </a:rPr>
              <a:t>largest</a:t>
            </a:r>
            <a:r>
              <a:rPr lang="en" sz="1200">
                <a:solidFill>
                  <a:schemeClr val="dk2"/>
                </a:solidFill>
              </a:rPr>
              <a:t> pharmaceutical company on Indonesia, I want to show my data analytics skill to evaluate business performance of Kimia Farma from 2020 to 2023. It start with uploading raw data to data warehousing service such as Google BigQuery. Write SQL syntax to perform data querying. Then, connect the data to Looker Studio to make a analytical dashboard.</a:t>
            </a:r>
            <a:endParaRPr sz="1200">
              <a:solidFill>
                <a:schemeClr val="dk2"/>
              </a:solidFill>
            </a:endParaRPr>
          </a:p>
        </p:txBody>
      </p:sp>
      <p:pic>
        <p:nvPicPr>
          <p:cNvPr id="121" name="Google Shape;121;g265ee868302_0_99"/>
          <p:cNvPicPr preferRelativeResize="0"/>
          <p:nvPr/>
        </p:nvPicPr>
        <p:blipFill>
          <a:blip r:embed="rId9">
            <a:alphaModFix/>
          </a:blip>
          <a:stretch>
            <a:fillRect/>
          </a:stretch>
        </p:blipFill>
        <p:spPr>
          <a:xfrm>
            <a:off x="5792600" y="2639225"/>
            <a:ext cx="1517595" cy="646500"/>
          </a:xfrm>
          <a:prstGeom prst="rect">
            <a:avLst/>
          </a:prstGeom>
          <a:noFill/>
          <a:ln>
            <a:noFill/>
          </a:ln>
        </p:spPr>
      </p:pic>
      <p:sp>
        <p:nvSpPr>
          <p:cNvPr id="122" name="Google Shape;122;g265ee868302_0_99"/>
          <p:cNvSpPr txBox="1"/>
          <p:nvPr/>
        </p:nvSpPr>
        <p:spPr>
          <a:xfrm>
            <a:off x="5659400" y="2269913"/>
            <a:ext cx="895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rPr>
              <a:t>Tools</a:t>
            </a:r>
            <a:endParaRPr b="1" sz="1200">
              <a:solidFill>
                <a:schemeClr val="dk2"/>
              </a:solidFill>
            </a:endParaRPr>
          </a:p>
        </p:txBody>
      </p:sp>
      <p:pic>
        <p:nvPicPr>
          <p:cNvPr id="123" name="Google Shape;123;g265ee868302_0_99"/>
          <p:cNvPicPr preferRelativeResize="0"/>
          <p:nvPr/>
        </p:nvPicPr>
        <p:blipFill>
          <a:blip r:embed="rId10">
            <a:alphaModFix/>
          </a:blip>
          <a:stretch>
            <a:fillRect/>
          </a:stretch>
        </p:blipFill>
        <p:spPr>
          <a:xfrm>
            <a:off x="7488925" y="2705463"/>
            <a:ext cx="895200" cy="895200"/>
          </a:xfrm>
          <a:prstGeom prst="rect">
            <a:avLst/>
          </a:prstGeom>
          <a:noFill/>
          <a:ln>
            <a:noFill/>
          </a:ln>
        </p:spPr>
      </p:pic>
      <p:pic>
        <p:nvPicPr>
          <p:cNvPr id="124" name="Google Shape;124;g265ee868302_0_99"/>
          <p:cNvPicPr preferRelativeResize="0"/>
          <p:nvPr/>
        </p:nvPicPr>
        <p:blipFill>
          <a:blip r:embed="rId11">
            <a:alphaModFix/>
          </a:blip>
          <a:stretch>
            <a:fillRect/>
          </a:stretch>
        </p:blipFill>
        <p:spPr>
          <a:xfrm>
            <a:off x="6123078" y="3333350"/>
            <a:ext cx="984238" cy="738175"/>
          </a:xfrm>
          <a:prstGeom prst="rect">
            <a:avLst/>
          </a:prstGeom>
          <a:noFill/>
          <a:ln>
            <a:noFill/>
          </a:ln>
        </p:spPr>
      </p:pic>
      <p:pic>
        <p:nvPicPr>
          <p:cNvPr id="125" name="Google Shape;125;g265ee868302_0_99"/>
          <p:cNvPicPr preferRelativeResize="0"/>
          <p:nvPr/>
        </p:nvPicPr>
        <p:blipFill>
          <a:blip r:embed="rId12">
            <a:alphaModFix/>
          </a:blip>
          <a:stretch>
            <a:fillRect/>
          </a:stretch>
        </p:blipFill>
        <p:spPr>
          <a:xfrm>
            <a:off x="7107323" y="3825192"/>
            <a:ext cx="984248" cy="553645"/>
          </a:xfrm>
          <a:prstGeom prst="rect">
            <a:avLst/>
          </a:prstGeom>
          <a:noFill/>
          <a:ln>
            <a:noFill/>
          </a:ln>
        </p:spPr>
      </p:pic>
      <p:grpSp>
        <p:nvGrpSpPr>
          <p:cNvPr id="126" name="Google Shape;126;g265ee868302_0_99"/>
          <p:cNvGrpSpPr/>
          <p:nvPr/>
        </p:nvGrpSpPr>
        <p:grpSpPr>
          <a:xfrm>
            <a:off x="6534150" y="190950"/>
            <a:ext cx="2392902" cy="492600"/>
            <a:chOff x="6486525" y="390975"/>
            <a:chExt cx="2392902" cy="492600"/>
          </a:xfrm>
        </p:grpSpPr>
        <p:pic>
          <p:nvPicPr>
            <p:cNvPr id="127" name="Google Shape;127;g265ee868302_0_99"/>
            <p:cNvPicPr preferRelativeResize="0"/>
            <p:nvPr/>
          </p:nvPicPr>
          <p:blipFill rotWithShape="1">
            <a:blip r:embed="rId13">
              <a:alphaModFix/>
            </a:blip>
            <a:srcRect b="5649" l="0" r="0" t="5658"/>
            <a:stretch/>
          </p:blipFill>
          <p:spPr>
            <a:xfrm>
              <a:off x="7859302" y="474850"/>
              <a:ext cx="1020125" cy="401642"/>
            </a:xfrm>
            <a:prstGeom prst="rect">
              <a:avLst/>
            </a:prstGeom>
            <a:noFill/>
            <a:ln>
              <a:noFill/>
            </a:ln>
          </p:spPr>
        </p:pic>
        <p:pic>
          <p:nvPicPr>
            <p:cNvPr id="128" name="Google Shape;128;g265ee868302_0_99"/>
            <p:cNvPicPr preferRelativeResize="0"/>
            <p:nvPr/>
          </p:nvPicPr>
          <p:blipFill rotWithShape="1">
            <a:blip r:embed="rId14">
              <a:alphaModFix/>
            </a:blip>
            <a:srcRect b="0" l="0" r="0" t="0"/>
            <a:stretch/>
          </p:blipFill>
          <p:spPr>
            <a:xfrm>
              <a:off x="6486525" y="517337"/>
              <a:ext cx="865950" cy="316675"/>
            </a:xfrm>
            <a:prstGeom prst="rect">
              <a:avLst/>
            </a:prstGeom>
            <a:noFill/>
            <a:ln>
              <a:noFill/>
            </a:ln>
          </p:spPr>
        </p:pic>
        <p:sp>
          <p:nvSpPr>
            <p:cNvPr id="129" name="Google Shape;129;g265ee868302_0_99"/>
            <p:cNvSpPr txBox="1"/>
            <p:nvPr/>
          </p:nvSpPr>
          <p:spPr>
            <a:xfrm>
              <a:off x="7439090" y="390975"/>
              <a:ext cx="333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2000" u="none" cap="none" strike="noStrike">
                  <a:solidFill>
                    <a:schemeClr val="dk1"/>
                  </a:solidFill>
                  <a:latin typeface="Rubik SemiBold"/>
                  <a:ea typeface="Rubik SemiBold"/>
                  <a:cs typeface="Rubik SemiBold"/>
                  <a:sym typeface="Rubik SemiBold"/>
                </a:rPr>
                <a:t>X</a:t>
              </a:r>
              <a:endParaRPr b="0" i="0" sz="2000" u="none" cap="none" strike="noStrike">
                <a:solidFill>
                  <a:schemeClr val="dk1"/>
                </a:solidFill>
                <a:latin typeface="Rubik SemiBold"/>
                <a:ea typeface="Rubik SemiBold"/>
                <a:cs typeface="Rubik SemiBold"/>
                <a:sym typeface="Rubik SemiBold"/>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g23ec2985a68_1_33"/>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sp>
        <p:nvSpPr>
          <p:cNvPr id="135" name="Google Shape;135;g23ec2985a68_1_33"/>
          <p:cNvSpPr txBox="1"/>
          <p:nvPr/>
        </p:nvSpPr>
        <p:spPr>
          <a:xfrm>
            <a:off x="340500" y="452038"/>
            <a:ext cx="8463000" cy="600300"/>
          </a:xfrm>
          <a:prstGeom prst="rect">
            <a:avLst/>
          </a:prstGeom>
          <a:noFill/>
          <a:ln>
            <a:noFill/>
          </a:ln>
          <a:effectLst>
            <a:outerShdw blurRad="57150" rotWithShape="0" algn="bl" dir="2820000" dist="19050">
              <a:srgbClr val="B7B7B7">
                <a:alpha val="85098"/>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a:pPr>
            <a:r>
              <a:rPr b="1" i="0" lang="en" sz="2700" u="none" cap="none" strike="noStrike">
                <a:solidFill>
                  <a:srgbClr val="000000"/>
                </a:solidFill>
                <a:latin typeface="Rubik"/>
                <a:ea typeface="Rubik"/>
                <a:cs typeface="Rubik"/>
                <a:sym typeface="Rubik"/>
              </a:rPr>
              <a:t>Importing Dataset to BigQuery</a:t>
            </a:r>
            <a:endParaRPr b="1" i="0" sz="2700" u="none" cap="none" strike="noStrike">
              <a:solidFill>
                <a:srgbClr val="000000"/>
              </a:solidFill>
              <a:latin typeface="Rubik"/>
              <a:ea typeface="Rubik"/>
              <a:cs typeface="Rubik"/>
              <a:sym typeface="Rubik"/>
            </a:endParaRPr>
          </a:p>
        </p:txBody>
      </p:sp>
      <p:pic>
        <p:nvPicPr>
          <p:cNvPr id="136" name="Google Shape;136;g23ec2985a68_1_33"/>
          <p:cNvPicPr preferRelativeResize="0"/>
          <p:nvPr/>
        </p:nvPicPr>
        <p:blipFill rotWithShape="1">
          <a:blip r:embed="rId4">
            <a:alphaModFix/>
          </a:blip>
          <a:srcRect b="51207" l="0" r="20842" t="0"/>
          <a:stretch/>
        </p:blipFill>
        <p:spPr>
          <a:xfrm>
            <a:off x="554172" y="1415174"/>
            <a:ext cx="1726539" cy="517413"/>
          </a:xfrm>
          <a:prstGeom prst="rect">
            <a:avLst/>
          </a:prstGeom>
          <a:noFill/>
          <a:ln>
            <a:noFill/>
          </a:ln>
        </p:spPr>
      </p:pic>
      <p:sp>
        <p:nvSpPr>
          <p:cNvPr id="137" name="Google Shape;137;g23ec2985a68_1_33"/>
          <p:cNvSpPr txBox="1"/>
          <p:nvPr/>
        </p:nvSpPr>
        <p:spPr>
          <a:xfrm>
            <a:off x="494639" y="1948462"/>
            <a:ext cx="1912800" cy="517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chemeClr val="dk2"/>
                </a:solidFill>
              </a:rPr>
              <a:t>Klik tombol Add pada konsol Google Cloud, kemudian </a:t>
            </a:r>
            <a:r>
              <a:rPr lang="en" sz="1200">
                <a:solidFill>
                  <a:schemeClr val="dk2"/>
                </a:solidFill>
              </a:rPr>
              <a:t>klik</a:t>
            </a:r>
            <a:r>
              <a:rPr lang="en" sz="1200">
                <a:solidFill>
                  <a:schemeClr val="dk2"/>
                </a:solidFill>
              </a:rPr>
              <a:t> Local file untuk mengupload dataset</a:t>
            </a:r>
            <a:endParaRPr sz="1200">
              <a:solidFill>
                <a:schemeClr val="dk2"/>
              </a:solidFill>
            </a:endParaRPr>
          </a:p>
        </p:txBody>
      </p:sp>
      <p:pic>
        <p:nvPicPr>
          <p:cNvPr id="138" name="Google Shape;138;g23ec2985a68_1_33"/>
          <p:cNvPicPr preferRelativeResize="0"/>
          <p:nvPr/>
        </p:nvPicPr>
        <p:blipFill>
          <a:blip r:embed="rId5">
            <a:alphaModFix/>
          </a:blip>
          <a:stretch>
            <a:fillRect/>
          </a:stretch>
        </p:blipFill>
        <p:spPr>
          <a:xfrm>
            <a:off x="3146139" y="1328782"/>
            <a:ext cx="731351" cy="1140498"/>
          </a:xfrm>
          <a:prstGeom prst="rect">
            <a:avLst/>
          </a:prstGeom>
          <a:noFill/>
          <a:ln>
            <a:noFill/>
          </a:ln>
        </p:spPr>
      </p:pic>
      <p:sp>
        <p:nvSpPr>
          <p:cNvPr id="139" name="Google Shape;139;g23ec2985a68_1_33"/>
          <p:cNvSpPr txBox="1"/>
          <p:nvPr/>
        </p:nvSpPr>
        <p:spPr>
          <a:xfrm>
            <a:off x="3866275" y="1328775"/>
            <a:ext cx="1200300" cy="114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Pilih file yang akan diimport</a:t>
            </a:r>
            <a:endParaRPr sz="1200">
              <a:solidFill>
                <a:schemeClr val="dk2"/>
              </a:solidFill>
            </a:endParaRPr>
          </a:p>
          <a:p>
            <a:pPr indent="0" lvl="0" marL="0" rtl="0" algn="l">
              <a:spcBef>
                <a:spcPts val="0"/>
              </a:spcBef>
              <a:spcAft>
                <a:spcPts val="0"/>
              </a:spcAft>
              <a:buNone/>
            </a:pPr>
            <a:r>
              <a:rPr lang="en" sz="1200">
                <a:solidFill>
                  <a:schemeClr val="dk2"/>
                </a:solidFill>
              </a:rPr>
              <a:t>Pastikan filenya berekstensi .csv</a:t>
            </a:r>
            <a:endParaRPr sz="1200">
              <a:solidFill>
                <a:schemeClr val="dk2"/>
              </a:solidFill>
            </a:endParaRPr>
          </a:p>
        </p:txBody>
      </p:sp>
      <p:cxnSp>
        <p:nvCxnSpPr>
          <p:cNvPr id="140" name="Google Shape;140;g23ec2985a68_1_33"/>
          <p:cNvCxnSpPr/>
          <p:nvPr/>
        </p:nvCxnSpPr>
        <p:spPr>
          <a:xfrm>
            <a:off x="2407450" y="1903825"/>
            <a:ext cx="507300" cy="1200"/>
          </a:xfrm>
          <a:prstGeom prst="straightConnector1">
            <a:avLst/>
          </a:prstGeom>
          <a:noFill/>
          <a:ln cap="flat" cmpd="sng" w="9525">
            <a:solidFill>
              <a:schemeClr val="dk2"/>
            </a:solidFill>
            <a:prstDash val="solid"/>
            <a:round/>
            <a:headEnd len="med" w="med" type="none"/>
            <a:tailEnd len="med" w="med" type="triangle"/>
          </a:ln>
        </p:spPr>
      </p:cxnSp>
      <p:pic>
        <p:nvPicPr>
          <p:cNvPr id="141" name="Google Shape;141;g23ec2985a68_1_33"/>
          <p:cNvPicPr preferRelativeResize="0"/>
          <p:nvPr/>
        </p:nvPicPr>
        <p:blipFill>
          <a:blip r:embed="rId6">
            <a:alphaModFix/>
          </a:blip>
          <a:stretch>
            <a:fillRect/>
          </a:stretch>
        </p:blipFill>
        <p:spPr>
          <a:xfrm>
            <a:off x="6248400" y="1323975"/>
            <a:ext cx="1280947" cy="1150100"/>
          </a:xfrm>
          <a:prstGeom prst="rect">
            <a:avLst/>
          </a:prstGeom>
          <a:noFill/>
          <a:ln>
            <a:noFill/>
          </a:ln>
        </p:spPr>
      </p:pic>
      <p:sp>
        <p:nvSpPr>
          <p:cNvPr id="142" name="Google Shape;142;g23ec2985a68_1_33"/>
          <p:cNvSpPr txBox="1"/>
          <p:nvPr/>
        </p:nvSpPr>
        <p:spPr>
          <a:xfrm>
            <a:off x="7529316" y="1415175"/>
            <a:ext cx="1481400" cy="967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chemeClr val="dk2"/>
                </a:solidFill>
              </a:rPr>
              <a:t>Buat proyek dan dataset  baru sesuai nama disamping</a:t>
            </a:r>
            <a:endParaRPr sz="1200">
              <a:solidFill>
                <a:schemeClr val="dk2"/>
              </a:solidFill>
            </a:endParaRPr>
          </a:p>
        </p:txBody>
      </p:sp>
      <p:cxnSp>
        <p:nvCxnSpPr>
          <p:cNvPr id="143" name="Google Shape;143;g23ec2985a68_1_33"/>
          <p:cNvCxnSpPr/>
          <p:nvPr/>
        </p:nvCxnSpPr>
        <p:spPr>
          <a:xfrm flipH="1" rot="10800000">
            <a:off x="5252650" y="1943038"/>
            <a:ext cx="729000" cy="5400"/>
          </a:xfrm>
          <a:prstGeom prst="straightConnector1">
            <a:avLst/>
          </a:prstGeom>
          <a:noFill/>
          <a:ln cap="flat" cmpd="sng" w="9525">
            <a:solidFill>
              <a:schemeClr val="dk2"/>
            </a:solidFill>
            <a:prstDash val="solid"/>
            <a:round/>
            <a:headEnd len="med" w="med" type="none"/>
            <a:tailEnd len="med" w="med" type="triangle"/>
          </a:ln>
        </p:spPr>
      </p:cxnSp>
      <p:pic>
        <p:nvPicPr>
          <p:cNvPr id="144" name="Google Shape;144;g23ec2985a68_1_33"/>
          <p:cNvPicPr preferRelativeResize="0"/>
          <p:nvPr/>
        </p:nvPicPr>
        <p:blipFill>
          <a:blip r:embed="rId7">
            <a:alphaModFix/>
          </a:blip>
          <a:stretch>
            <a:fillRect/>
          </a:stretch>
        </p:blipFill>
        <p:spPr>
          <a:xfrm>
            <a:off x="6729427" y="3529025"/>
            <a:ext cx="938375" cy="1296315"/>
          </a:xfrm>
          <a:prstGeom prst="rect">
            <a:avLst/>
          </a:prstGeom>
          <a:noFill/>
          <a:ln>
            <a:noFill/>
          </a:ln>
        </p:spPr>
      </p:pic>
      <p:sp>
        <p:nvSpPr>
          <p:cNvPr id="145" name="Google Shape;145;g23ec2985a68_1_33"/>
          <p:cNvSpPr txBox="1"/>
          <p:nvPr/>
        </p:nvSpPr>
        <p:spPr>
          <a:xfrm>
            <a:off x="7839250" y="3529025"/>
            <a:ext cx="1085700" cy="1216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chemeClr val="dk2"/>
                </a:solidFill>
              </a:rPr>
              <a:t>Tuliskan nama tabel dan biarkan lainnya as a default</a:t>
            </a:r>
            <a:endParaRPr sz="1200">
              <a:solidFill>
                <a:schemeClr val="dk2"/>
              </a:solidFill>
            </a:endParaRPr>
          </a:p>
        </p:txBody>
      </p:sp>
      <p:pic>
        <p:nvPicPr>
          <p:cNvPr id="146" name="Google Shape;146;g23ec2985a68_1_33"/>
          <p:cNvPicPr preferRelativeResize="0"/>
          <p:nvPr/>
        </p:nvPicPr>
        <p:blipFill>
          <a:blip r:embed="rId8">
            <a:alphaModFix/>
          </a:blip>
          <a:stretch>
            <a:fillRect/>
          </a:stretch>
        </p:blipFill>
        <p:spPr>
          <a:xfrm>
            <a:off x="4604950" y="3671901"/>
            <a:ext cx="809747" cy="703200"/>
          </a:xfrm>
          <a:prstGeom prst="rect">
            <a:avLst/>
          </a:prstGeom>
          <a:noFill/>
          <a:ln>
            <a:noFill/>
          </a:ln>
        </p:spPr>
      </p:pic>
      <p:sp>
        <p:nvSpPr>
          <p:cNvPr id="147" name="Google Shape;147;g23ec2985a68_1_33"/>
          <p:cNvSpPr txBox="1"/>
          <p:nvPr/>
        </p:nvSpPr>
        <p:spPr>
          <a:xfrm>
            <a:off x="4114800" y="4440300"/>
            <a:ext cx="2209800" cy="4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Jangan lupa untuk mencentang opsi Auto-detect</a:t>
            </a:r>
            <a:endParaRPr sz="1200">
              <a:solidFill>
                <a:schemeClr val="dk2"/>
              </a:solidFill>
            </a:endParaRPr>
          </a:p>
        </p:txBody>
      </p:sp>
      <p:pic>
        <p:nvPicPr>
          <p:cNvPr id="148" name="Google Shape;148;g23ec2985a68_1_33"/>
          <p:cNvPicPr preferRelativeResize="0"/>
          <p:nvPr/>
        </p:nvPicPr>
        <p:blipFill>
          <a:blip r:embed="rId9">
            <a:alphaModFix/>
          </a:blip>
          <a:stretch>
            <a:fillRect/>
          </a:stretch>
        </p:blipFill>
        <p:spPr>
          <a:xfrm>
            <a:off x="554163" y="3671888"/>
            <a:ext cx="2333625" cy="600075"/>
          </a:xfrm>
          <a:prstGeom prst="rect">
            <a:avLst/>
          </a:prstGeom>
          <a:noFill/>
          <a:ln>
            <a:noFill/>
          </a:ln>
        </p:spPr>
      </p:pic>
      <p:sp>
        <p:nvSpPr>
          <p:cNvPr id="149" name="Google Shape;149;g23ec2985a68_1_33"/>
          <p:cNvSpPr txBox="1"/>
          <p:nvPr/>
        </p:nvSpPr>
        <p:spPr>
          <a:xfrm>
            <a:off x="554175" y="4364100"/>
            <a:ext cx="2398500" cy="541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chemeClr val="dk2"/>
                </a:solidFill>
              </a:rPr>
              <a:t>Klik CREATE TABLE untuk memfinalisasi</a:t>
            </a:r>
            <a:endParaRPr sz="1200">
              <a:solidFill>
                <a:schemeClr val="dk2"/>
              </a:solidFill>
            </a:endParaRPr>
          </a:p>
        </p:txBody>
      </p:sp>
      <p:cxnSp>
        <p:nvCxnSpPr>
          <p:cNvPr id="150" name="Google Shape;150;g23ec2985a68_1_33"/>
          <p:cNvCxnSpPr/>
          <p:nvPr/>
        </p:nvCxnSpPr>
        <p:spPr>
          <a:xfrm rot="10800000">
            <a:off x="3442875" y="4023050"/>
            <a:ext cx="510000" cy="900"/>
          </a:xfrm>
          <a:prstGeom prst="straightConnector1">
            <a:avLst/>
          </a:prstGeom>
          <a:noFill/>
          <a:ln cap="flat" cmpd="sng" w="9525">
            <a:solidFill>
              <a:schemeClr val="dk2"/>
            </a:solidFill>
            <a:prstDash val="solid"/>
            <a:round/>
            <a:headEnd len="med" w="med" type="none"/>
            <a:tailEnd len="med" w="med" type="triangle"/>
          </a:ln>
        </p:spPr>
      </p:cxnSp>
      <p:cxnSp>
        <p:nvCxnSpPr>
          <p:cNvPr id="151" name="Google Shape;151;g23ec2985a68_1_33"/>
          <p:cNvCxnSpPr/>
          <p:nvPr/>
        </p:nvCxnSpPr>
        <p:spPr>
          <a:xfrm flipH="1">
            <a:off x="5867700" y="3905250"/>
            <a:ext cx="647400" cy="18900"/>
          </a:xfrm>
          <a:prstGeom prst="straightConnector1">
            <a:avLst/>
          </a:prstGeom>
          <a:noFill/>
          <a:ln cap="flat" cmpd="sng" w="9525">
            <a:solidFill>
              <a:schemeClr val="dk2"/>
            </a:solidFill>
            <a:prstDash val="solid"/>
            <a:round/>
            <a:headEnd len="med" w="med" type="none"/>
            <a:tailEnd len="med" w="med" type="triangle"/>
          </a:ln>
        </p:spPr>
      </p:cxnSp>
      <p:cxnSp>
        <p:nvCxnSpPr>
          <p:cNvPr id="152" name="Google Shape;152;g23ec2985a68_1_33"/>
          <p:cNvCxnSpPr/>
          <p:nvPr/>
        </p:nvCxnSpPr>
        <p:spPr>
          <a:xfrm>
            <a:off x="7010400" y="2571750"/>
            <a:ext cx="142800" cy="762000"/>
          </a:xfrm>
          <a:prstGeom prst="straightConnector1">
            <a:avLst/>
          </a:prstGeom>
          <a:noFill/>
          <a:ln cap="flat" cmpd="sng" w="9525">
            <a:solidFill>
              <a:schemeClr val="dk2"/>
            </a:solidFill>
            <a:prstDash val="solid"/>
            <a:round/>
            <a:headEnd len="med" w="med" type="none"/>
            <a:tailEnd len="med" w="med" type="triangle"/>
          </a:ln>
        </p:spPr>
      </p:cxnSp>
      <p:grpSp>
        <p:nvGrpSpPr>
          <p:cNvPr id="153" name="Google Shape;153;g23ec2985a68_1_33"/>
          <p:cNvGrpSpPr/>
          <p:nvPr/>
        </p:nvGrpSpPr>
        <p:grpSpPr>
          <a:xfrm>
            <a:off x="6534150" y="190950"/>
            <a:ext cx="2392902" cy="492600"/>
            <a:chOff x="6486525" y="390975"/>
            <a:chExt cx="2392902" cy="492600"/>
          </a:xfrm>
        </p:grpSpPr>
        <p:pic>
          <p:nvPicPr>
            <p:cNvPr id="154" name="Google Shape;154;g23ec2985a68_1_33"/>
            <p:cNvPicPr preferRelativeResize="0"/>
            <p:nvPr/>
          </p:nvPicPr>
          <p:blipFill rotWithShape="1">
            <a:blip r:embed="rId10">
              <a:alphaModFix/>
            </a:blip>
            <a:srcRect b="5649" l="0" r="0" t="5658"/>
            <a:stretch/>
          </p:blipFill>
          <p:spPr>
            <a:xfrm>
              <a:off x="7859302" y="474850"/>
              <a:ext cx="1020125" cy="401642"/>
            </a:xfrm>
            <a:prstGeom prst="rect">
              <a:avLst/>
            </a:prstGeom>
            <a:noFill/>
            <a:ln>
              <a:noFill/>
            </a:ln>
          </p:spPr>
        </p:pic>
        <p:pic>
          <p:nvPicPr>
            <p:cNvPr id="155" name="Google Shape;155;g23ec2985a68_1_33"/>
            <p:cNvPicPr preferRelativeResize="0"/>
            <p:nvPr/>
          </p:nvPicPr>
          <p:blipFill rotWithShape="1">
            <a:blip r:embed="rId11">
              <a:alphaModFix/>
            </a:blip>
            <a:srcRect b="0" l="0" r="0" t="0"/>
            <a:stretch/>
          </p:blipFill>
          <p:spPr>
            <a:xfrm>
              <a:off x="6486525" y="517337"/>
              <a:ext cx="865950" cy="316675"/>
            </a:xfrm>
            <a:prstGeom prst="rect">
              <a:avLst/>
            </a:prstGeom>
            <a:noFill/>
            <a:ln>
              <a:noFill/>
            </a:ln>
          </p:spPr>
        </p:pic>
        <p:sp>
          <p:nvSpPr>
            <p:cNvPr id="156" name="Google Shape;156;g23ec2985a68_1_33"/>
            <p:cNvSpPr txBox="1"/>
            <p:nvPr/>
          </p:nvSpPr>
          <p:spPr>
            <a:xfrm>
              <a:off x="7439090" y="390975"/>
              <a:ext cx="333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2000" u="none" cap="none" strike="noStrike">
                  <a:solidFill>
                    <a:schemeClr val="dk1"/>
                  </a:solidFill>
                  <a:latin typeface="Rubik SemiBold"/>
                  <a:ea typeface="Rubik SemiBold"/>
                  <a:cs typeface="Rubik SemiBold"/>
                  <a:sym typeface="Rubik SemiBold"/>
                </a:rPr>
                <a:t>X</a:t>
              </a:r>
              <a:endParaRPr b="0" i="0" sz="2000" u="none" cap="none" strike="noStrike">
                <a:solidFill>
                  <a:schemeClr val="dk1"/>
                </a:solidFill>
                <a:latin typeface="Rubik SemiBold"/>
                <a:ea typeface="Rubik SemiBold"/>
                <a:cs typeface="Rubik SemiBold"/>
                <a:sym typeface="Rubik SemiBold"/>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g23ec2985a68_1_42"/>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sp>
        <p:nvSpPr>
          <p:cNvPr id="162" name="Google Shape;162;g23ec2985a68_1_42"/>
          <p:cNvSpPr txBox="1"/>
          <p:nvPr/>
        </p:nvSpPr>
        <p:spPr>
          <a:xfrm>
            <a:off x="340500" y="452038"/>
            <a:ext cx="8463000" cy="600300"/>
          </a:xfrm>
          <a:prstGeom prst="rect">
            <a:avLst/>
          </a:prstGeom>
          <a:noFill/>
          <a:ln>
            <a:noFill/>
          </a:ln>
          <a:effectLst>
            <a:outerShdw blurRad="57150" rotWithShape="0" algn="bl" dir="2820000" dist="19050">
              <a:srgbClr val="B7B7B7">
                <a:alpha val="85098"/>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startAt="2"/>
            </a:pPr>
            <a:r>
              <a:rPr b="1" i="0" lang="en" sz="2700" u="none" cap="none" strike="noStrike">
                <a:solidFill>
                  <a:srgbClr val="000000"/>
                </a:solidFill>
                <a:latin typeface="Rubik"/>
                <a:ea typeface="Rubik"/>
                <a:cs typeface="Rubik"/>
                <a:sym typeface="Rubik"/>
              </a:rPr>
              <a:t>Tabel Analisa</a:t>
            </a:r>
            <a:endParaRPr b="1" i="0" sz="2700" u="none" cap="none" strike="noStrike">
              <a:solidFill>
                <a:srgbClr val="000000"/>
              </a:solidFill>
              <a:latin typeface="Rubik"/>
              <a:ea typeface="Rubik"/>
              <a:cs typeface="Rubik"/>
              <a:sym typeface="Rubik"/>
            </a:endParaRPr>
          </a:p>
        </p:txBody>
      </p:sp>
      <p:pic>
        <p:nvPicPr>
          <p:cNvPr id="163" name="Google Shape;163;g23ec2985a68_1_42"/>
          <p:cNvPicPr preferRelativeResize="0"/>
          <p:nvPr/>
        </p:nvPicPr>
        <p:blipFill>
          <a:blip r:embed="rId4">
            <a:alphaModFix/>
          </a:blip>
          <a:stretch>
            <a:fillRect/>
          </a:stretch>
        </p:blipFill>
        <p:spPr>
          <a:xfrm>
            <a:off x="315263" y="3193775"/>
            <a:ext cx="8513474" cy="1008100"/>
          </a:xfrm>
          <a:prstGeom prst="rect">
            <a:avLst/>
          </a:prstGeom>
          <a:noFill/>
          <a:ln>
            <a:noFill/>
          </a:ln>
        </p:spPr>
      </p:pic>
      <p:pic>
        <p:nvPicPr>
          <p:cNvPr id="164" name="Google Shape;164;g23ec2985a68_1_42"/>
          <p:cNvPicPr preferRelativeResize="0"/>
          <p:nvPr/>
        </p:nvPicPr>
        <p:blipFill>
          <a:blip r:embed="rId5">
            <a:alphaModFix/>
          </a:blip>
          <a:stretch>
            <a:fillRect/>
          </a:stretch>
        </p:blipFill>
        <p:spPr>
          <a:xfrm>
            <a:off x="340500" y="1693763"/>
            <a:ext cx="4372896" cy="1008100"/>
          </a:xfrm>
          <a:prstGeom prst="rect">
            <a:avLst/>
          </a:prstGeom>
          <a:noFill/>
          <a:ln>
            <a:noFill/>
          </a:ln>
        </p:spPr>
      </p:pic>
      <p:sp>
        <p:nvSpPr>
          <p:cNvPr id="165" name="Google Shape;165;g23ec2985a68_1_42"/>
          <p:cNvSpPr txBox="1"/>
          <p:nvPr/>
        </p:nvSpPr>
        <p:spPr>
          <a:xfrm>
            <a:off x="340500" y="1285975"/>
            <a:ext cx="2781300" cy="3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Tabel Kantor Cabang</a:t>
            </a:r>
            <a:endParaRPr sz="1800">
              <a:solidFill>
                <a:schemeClr val="dk2"/>
              </a:solidFill>
            </a:endParaRPr>
          </a:p>
        </p:txBody>
      </p:sp>
      <p:sp>
        <p:nvSpPr>
          <p:cNvPr id="166" name="Google Shape;166;g23ec2985a68_1_42"/>
          <p:cNvSpPr txBox="1"/>
          <p:nvPr/>
        </p:nvSpPr>
        <p:spPr>
          <a:xfrm>
            <a:off x="315275" y="2785975"/>
            <a:ext cx="2781300" cy="3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Tabel Final Transaction</a:t>
            </a:r>
            <a:endParaRPr sz="1800">
              <a:solidFill>
                <a:schemeClr val="dk2"/>
              </a:solidFill>
            </a:endParaRPr>
          </a:p>
        </p:txBody>
      </p:sp>
      <p:grpSp>
        <p:nvGrpSpPr>
          <p:cNvPr id="167" name="Google Shape;167;g23ec2985a68_1_42"/>
          <p:cNvGrpSpPr/>
          <p:nvPr/>
        </p:nvGrpSpPr>
        <p:grpSpPr>
          <a:xfrm>
            <a:off x="6534150" y="190950"/>
            <a:ext cx="2392902" cy="492600"/>
            <a:chOff x="6486525" y="390975"/>
            <a:chExt cx="2392902" cy="492600"/>
          </a:xfrm>
        </p:grpSpPr>
        <p:pic>
          <p:nvPicPr>
            <p:cNvPr id="168" name="Google Shape;168;g23ec2985a68_1_42"/>
            <p:cNvPicPr preferRelativeResize="0"/>
            <p:nvPr/>
          </p:nvPicPr>
          <p:blipFill rotWithShape="1">
            <a:blip r:embed="rId6">
              <a:alphaModFix/>
            </a:blip>
            <a:srcRect b="5649" l="0" r="0" t="5658"/>
            <a:stretch/>
          </p:blipFill>
          <p:spPr>
            <a:xfrm>
              <a:off x="7859302" y="474850"/>
              <a:ext cx="1020125" cy="401642"/>
            </a:xfrm>
            <a:prstGeom prst="rect">
              <a:avLst/>
            </a:prstGeom>
            <a:noFill/>
            <a:ln>
              <a:noFill/>
            </a:ln>
          </p:spPr>
        </p:pic>
        <p:pic>
          <p:nvPicPr>
            <p:cNvPr id="169" name="Google Shape;169;g23ec2985a68_1_42"/>
            <p:cNvPicPr preferRelativeResize="0"/>
            <p:nvPr/>
          </p:nvPicPr>
          <p:blipFill rotWithShape="1">
            <a:blip r:embed="rId7">
              <a:alphaModFix/>
            </a:blip>
            <a:srcRect b="0" l="0" r="0" t="0"/>
            <a:stretch/>
          </p:blipFill>
          <p:spPr>
            <a:xfrm>
              <a:off x="6486525" y="517337"/>
              <a:ext cx="865950" cy="316675"/>
            </a:xfrm>
            <a:prstGeom prst="rect">
              <a:avLst/>
            </a:prstGeom>
            <a:noFill/>
            <a:ln>
              <a:noFill/>
            </a:ln>
          </p:spPr>
        </p:pic>
        <p:sp>
          <p:nvSpPr>
            <p:cNvPr id="170" name="Google Shape;170;g23ec2985a68_1_42"/>
            <p:cNvSpPr txBox="1"/>
            <p:nvPr/>
          </p:nvSpPr>
          <p:spPr>
            <a:xfrm>
              <a:off x="7439090" y="390975"/>
              <a:ext cx="333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2000" u="none" cap="none" strike="noStrike">
                  <a:solidFill>
                    <a:schemeClr val="dk1"/>
                  </a:solidFill>
                  <a:latin typeface="Rubik SemiBold"/>
                  <a:ea typeface="Rubik SemiBold"/>
                  <a:cs typeface="Rubik SemiBold"/>
                  <a:sym typeface="Rubik SemiBold"/>
                </a:rPr>
                <a:t>X</a:t>
              </a:r>
              <a:endParaRPr b="0" i="0" sz="2000" u="none" cap="none" strike="noStrike">
                <a:solidFill>
                  <a:schemeClr val="dk1"/>
                </a:solidFill>
                <a:latin typeface="Rubik SemiBold"/>
                <a:ea typeface="Rubik SemiBold"/>
                <a:cs typeface="Rubik SemiBold"/>
                <a:sym typeface="Rubik SemiBold"/>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g2db74717acd_0_40"/>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176" name="Google Shape;176;g2db74717acd_0_40"/>
          <p:cNvPicPr preferRelativeResize="0"/>
          <p:nvPr/>
        </p:nvPicPr>
        <p:blipFill>
          <a:blip r:embed="rId4">
            <a:alphaModFix/>
          </a:blip>
          <a:stretch>
            <a:fillRect/>
          </a:stretch>
        </p:blipFill>
        <p:spPr>
          <a:xfrm>
            <a:off x="228602" y="686825"/>
            <a:ext cx="4691075" cy="3004000"/>
          </a:xfrm>
          <a:prstGeom prst="rect">
            <a:avLst/>
          </a:prstGeom>
          <a:noFill/>
          <a:ln>
            <a:noFill/>
          </a:ln>
        </p:spPr>
      </p:pic>
      <p:sp>
        <p:nvSpPr>
          <p:cNvPr id="177" name="Google Shape;177;g2db74717acd_0_40"/>
          <p:cNvSpPr txBox="1"/>
          <p:nvPr/>
        </p:nvSpPr>
        <p:spPr>
          <a:xfrm>
            <a:off x="330975" y="227750"/>
            <a:ext cx="3069600" cy="3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Entity Relationship Diagram</a:t>
            </a:r>
            <a:endParaRPr sz="1800">
              <a:solidFill>
                <a:schemeClr val="dk2"/>
              </a:solidFill>
            </a:endParaRPr>
          </a:p>
        </p:txBody>
      </p:sp>
      <p:sp>
        <p:nvSpPr>
          <p:cNvPr id="178" name="Google Shape;178;g2db74717acd_0_40"/>
          <p:cNvSpPr txBox="1"/>
          <p:nvPr/>
        </p:nvSpPr>
        <p:spPr>
          <a:xfrm>
            <a:off x="5093475" y="884975"/>
            <a:ext cx="3374400" cy="30039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Char char="-"/>
            </a:pPr>
            <a:r>
              <a:rPr lang="en" sz="1200">
                <a:solidFill>
                  <a:schemeClr val="dk2"/>
                </a:solidFill>
              </a:rPr>
              <a:t>I created this diagram with MySQL Workbench so I know </a:t>
            </a:r>
            <a:r>
              <a:rPr b="1" lang="en" sz="1200">
                <a:solidFill>
                  <a:schemeClr val="dk2"/>
                </a:solidFill>
              </a:rPr>
              <a:t>the relationship</a:t>
            </a:r>
            <a:r>
              <a:rPr b="1" lang="en" sz="1200">
                <a:solidFill>
                  <a:schemeClr val="dk2"/>
                </a:solidFill>
              </a:rPr>
              <a:t> between each table</a:t>
            </a:r>
            <a:endParaRPr b="1" sz="1200">
              <a:solidFill>
                <a:schemeClr val="dk2"/>
              </a:solidFill>
            </a:endParaRPr>
          </a:p>
          <a:p>
            <a:pPr indent="0" lvl="0" marL="457200" rtl="0" algn="l">
              <a:spcBef>
                <a:spcPts val="0"/>
              </a:spcBef>
              <a:spcAft>
                <a:spcPts val="0"/>
              </a:spcAft>
              <a:buNone/>
            </a:pPr>
            <a:r>
              <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I also applied </a:t>
            </a:r>
            <a:r>
              <a:rPr b="1" lang="en" sz="1200">
                <a:solidFill>
                  <a:schemeClr val="dk2"/>
                </a:solidFill>
              </a:rPr>
              <a:t>star scheme</a:t>
            </a:r>
            <a:r>
              <a:rPr lang="en" sz="1200">
                <a:solidFill>
                  <a:schemeClr val="dk2"/>
                </a:solidFill>
              </a:rPr>
              <a:t> where a central dimension table (Final Transaction) surrounded by three fact table. </a:t>
            </a:r>
            <a:endParaRPr sz="1200">
              <a:solidFill>
                <a:schemeClr val="dk2"/>
              </a:solidFill>
            </a:endParaRPr>
          </a:p>
          <a:p>
            <a:pPr indent="0" lvl="0" marL="457200" rtl="0" algn="l">
              <a:spcBef>
                <a:spcPts val="0"/>
              </a:spcBef>
              <a:spcAft>
                <a:spcPts val="0"/>
              </a:spcAft>
              <a:buNone/>
            </a:pPr>
            <a:r>
              <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Next, I </a:t>
            </a:r>
            <a:r>
              <a:rPr b="1" lang="en" sz="1200">
                <a:solidFill>
                  <a:schemeClr val="dk2"/>
                </a:solidFill>
              </a:rPr>
              <a:t>assign Primary Key and Foreign Key</a:t>
            </a:r>
            <a:r>
              <a:rPr lang="en" sz="1200">
                <a:solidFill>
                  <a:schemeClr val="dk2"/>
                </a:solidFill>
              </a:rPr>
              <a:t> and </a:t>
            </a:r>
            <a:r>
              <a:rPr b="1" lang="en" sz="1200">
                <a:solidFill>
                  <a:schemeClr val="dk2"/>
                </a:solidFill>
              </a:rPr>
              <a:t>check the atomicity</a:t>
            </a:r>
            <a:r>
              <a:rPr lang="en" sz="1200">
                <a:solidFill>
                  <a:schemeClr val="dk2"/>
                </a:solidFill>
              </a:rPr>
              <a:t> on each table to perform </a:t>
            </a:r>
            <a:r>
              <a:rPr b="1" lang="en" sz="1200">
                <a:solidFill>
                  <a:schemeClr val="dk2"/>
                </a:solidFill>
              </a:rPr>
              <a:t>First Database Normal Form (1NF).</a:t>
            </a:r>
            <a:endParaRPr b="1" sz="1200">
              <a:solidFill>
                <a:schemeClr val="dk2"/>
              </a:solidFill>
            </a:endParaRPr>
          </a:p>
          <a:p>
            <a:pPr indent="0" lvl="0" marL="457200" rtl="0" algn="l">
              <a:spcBef>
                <a:spcPts val="0"/>
              </a:spcBef>
              <a:spcAft>
                <a:spcPts val="0"/>
              </a:spcAft>
              <a:buNone/>
            </a:pPr>
            <a:r>
              <a:t/>
            </a:r>
            <a:endParaRPr b="1" sz="1200">
              <a:solidFill>
                <a:schemeClr val="dk2"/>
              </a:solidFill>
            </a:endParaRPr>
          </a:p>
          <a:p>
            <a:pPr indent="-304800" lvl="0" marL="457200" rtl="0" algn="l">
              <a:spcBef>
                <a:spcPts val="0"/>
              </a:spcBef>
              <a:spcAft>
                <a:spcPts val="0"/>
              </a:spcAft>
              <a:buClr>
                <a:schemeClr val="dk2"/>
              </a:buClr>
              <a:buSzPts val="1200"/>
              <a:buChar char="-"/>
            </a:pPr>
            <a:r>
              <a:rPr b="1" lang="en" sz="1200">
                <a:solidFill>
                  <a:schemeClr val="dk2"/>
                </a:solidFill>
              </a:rPr>
              <a:t>Inventory_ID</a:t>
            </a:r>
            <a:r>
              <a:rPr lang="en" sz="1200">
                <a:solidFill>
                  <a:schemeClr val="dk2"/>
                </a:solidFill>
              </a:rPr>
              <a:t> column was added to Final Transaction and Inventory Table to give </a:t>
            </a:r>
            <a:r>
              <a:rPr b="1" lang="en" sz="1200">
                <a:solidFill>
                  <a:schemeClr val="dk2"/>
                </a:solidFill>
              </a:rPr>
              <a:t>atomicity </a:t>
            </a:r>
            <a:r>
              <a:rPr lang="en" sz="1200">
                <a:solidFill>
                  <a:schemeClr val="dk2"/>
                </a:solidFill>
              </a:rPr>
              <a:t>and reduce dependencies to perform </a:t>
            </a:r>
            <a:r>
              <a:rPr b="1" lang="en" sz="1200">
                <a:solidFill>
                  <a:schemeClr val="dk2"/>
                </a:solidFill>
              </a:rPr>
              <a:t>Second Database Normal Form (2NF)</a:t>
            </a:r>
            <a:endParaRPr b="1" sz="1200">
              <a:solidFill>
                <a:schemeClr val="dk2"/>
              </a:solidFill>
            </a:endParaRPr>
          </a:p>
        </p:txBody>
      </p:sp>
      <p:grpSp>
        <p:nvGrpSpPr>
          <p:cNvPr id="179" name="Google Shape;179;g2db74717acd_0_40"/>
          <p:cNvGrpSpPr/>
          <p:nvPr/>
        </p:nvGrpSpPr>
        <p:grpSpPr>
          <a:xfrm>
            <a:off x="6534150" y="190950"/>
            <a:ext cx="2392902" cy="492600"/>
            <a:chOff x="6486525" y="390975"/>
            <a:chExt cx="2392902" cy="492600"/>
          </a:xfrm>
        </p:grpSpPr>
        <p:pic>
          <p:nvPicPr>
            <p:cNvPr id="180" name="Google Shape;180;g2db74717acd_0_40"/>
            <p:cNvPicPr preferRelativeResize="0"/>
            <p:nvPr/>
          </p:nvPicPr>
          <p:blipFill rotWithShape="1">
            <a:blip r:embed="rId5">
              <a:alphaModFix/>
            </a:blip>
            <a:srcRect b="5649" l="0" r="0" t="5658"/>
            <a:stretch/>
          </p:blipFill>
          <p:spPr>
            <a:xfrm>
              <a:off x="7859302" y="474850"/>
              <a:ext cx="1020125" cy="401642"/>
            </a:xfrm>
            <a:prstGeom prst="rect">
              <a:avLst/>
            </a:prstGeom>
            <a:noFill/>
            <a:ln>
              <a:noFill/>
            </a:ln>
          </p:spPr>
        </p:pic>
        <p:pic>
          <p:nvPicPr>
            <p:cNvPr id="181" name="Google Shape;181;g2db74717acd_0_40"/>
            <p:cNvPicPr preferRelativeResize="0"/>
            <p:nvPr/>
          </p:nvPicPr>
          <p:blipFill rotWithShape="1">
            <a:blip r:embed="rId6">
              <a:alphaModFix/>
            </a:blip>
            <a:srcRect b="0" l="0" r="0" t="0"/>
            <a:stretch/>
          </p:blipFill>
          <p:spPr>
            <a:xfrm>
              <a:off x="6486525" y="517337"/>
              <a:ext cx="865950" cy="316675"/>
            </a:xfrm>
            <a:prstGeom prst="rect">
              <a:avLst/>
            </a:prstGeom>
            <a:noFill/>
            <a:ln>
              <a:noFill/>
            </a:ln>
          </p:spPr>
        </p:pic>
        <p:sp>
          <p:nvSpPr>
            <p:cNvPr id="182" name="Google Shape;182;g2db74717acd_0_40"/>
            <p:cNvSpPr txBox="1"/>
            <p:nvPr/>
          </p:nvSpPr>
          <p:spPr>
            <a:xfrm>
              <a:off x="7439090" y="390975"/>
              <a:ext cx="333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2000" u="none" cap="none" strike="noStrike">
                  <a:solidFill>
                    <a:schemeClr val="dk1"/>
                  </a:solidFill>
                  <a:latin typeface="Rubik SemiBold"/>
                  <a:ea typeface="Rubik SemiBold"/>
                  <a:cs typeface="Rubik SemiBold"/>
                  <a:sym typeface="Rubik SemiBold"/>
                </a:rPr>
                <a:t>X</a:t>
              </a:r>
              <a:endParaRPr b="0" i="0" sz="2000" u="none" cap="none" strike="noStrike">
                <a:solidFill>
                  <a:schemeClr val="dk1"/>
                </a:solidFill>
                <a:latin typeface="Rubik SemiBold"/>
                <a:ea typeface="Rubik SemiBold"/>
                <a:cs typeface="Rubik SemiBold"/>
                <a:sym typeface="Rubik SemiBold"/>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g23ec2985a68_1_49"/>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sp>
        <p:nvSpPr>
          <p:cNvPr id="188" name="Google Shape;188;g23ec2985a68_1_49"/>
          <p:cNvSpPr txBox="1"/>
          <p:nvPr/>
        </p:nvSpPr>
        <p:spPr>
          <a:xfrm>
            <a:off x="340500" y="452038"/>
            <a:ext cx="8463000" cy="600300"/>
          </a:xfrm>
          <a:prstGeom prst="rect">
            <a:avLst/>
          </a:prstGeom>
          <a:noFill/>
          <a:ln>
            <a:noFill/>
          </a:ln>
          <a:effectLst>
            <a:outerShdw blurRad="57150" rotWithShape="0" algn="bl" dir="2820000" dist="19050">
              <a:srgbClr val="B7B7B7">
                <a:alpha val="85098"/>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startAt="3"/>
            </a:pPr>
            <a:r>
              <a:rPr b="1" i="0" lang="en" sz="2700" u="none" cap="none" strike="noStrike">
                <a:solidFill>
                  <a:srgbClr val="000000"/>
                </a:solidFill>
                <a:latin typeface="Rubik"/>
                <a:ea typeface="Rubik"/>
                <a:cs typeface="Rubik"/>
                <a:sym typeface="Rubik"/>
              </a:rPr>
              <a:t>BigQuery Syntax</a:t>
            </a:r>
            <a:endParaRPr b="1" i="0" sz="2700" u="none" cap="none" strike="noStrike">
              <a:solidFill>
                <a:srgbClr val="000000"/>
              </a:solidFill>
              <a:latin typeface="Rubik"/>
              <a:ea typeface="Rubik"/>
              <a:cs typeface="Rubik"/>
              <a:sym typeface="Rubik"/>
            </a:endParaRPr>
          </a:p>
        </p:txBody>
      </p:sp>
      <p:sp>
        <p:nvSpPr>
          <p:cNvPr id="189" name="Google Shape;189;g23ec2985a68_1_49"/>
          <p:cNvSpPr txBox="1"/>
          <p:nvPr/>
        </p:nvSpPr>
        <p:spPr>
          <a:xfrm>
            <a:off x="340500" y="1091875"/>
            <a:ext cx="3002700" cy="492600"/>
          </a:xfrm>
          <a:prstGeom prst="rect">
            <a:avLst/>
          </a:prstGeom>
          <a:noFill/>
          <a:ln>
            <a:noFill/>
          </a:ln>
          <a:effectLst>
            <a:outerShdw blurRad="57150" rotWithShape="0" algn="bl" dir="2820000" dist="19050">
              <a:srgbClr val="B7B7B7">
                <a:alpha val="85098"/>
              </a:srgbClr>
            </a:outerShdw>
          </a:effectLst>
        </p:spPr>
        <p:txBody>
          <a:bodyPr anchorCtr="0" anchor="t" bIns="91425" lIns="91425" spcFirstLastPara="1" rIns="91425" wrap="square" tIns="91425">
            <a:spAutoFit/>
          </a:bodyPr>
          <a:lstStyle/>
          <a:p>
            <a:pPr indent="-355600" lvl="0" marL="457200" marR="0" rtl="0" algn="l">
              <a:lnSpc>
                <a:spcPct val="150000"/>
              </a:lnSpc>
              <a:spcBef>
                <a:spcPts val="0"/>
              </a:spcBef>
              <a:spcAft>
                <a:spcPts val="0"/>
              </a:spcAft>
              <a:buSzPts val="2000"/>
              <a:buFont typeface="Rubik"/>
              <a:buAutoNum type="arabicPeriod"/>
            </a:pPr>
            <a:r>
              <a:rPr lang="en" sz="2000">
                <a:latin typeface="Rubik"/>
                <a:ea typeface="Rubik"/>
                <a:cs typeface="Rubik"/>
                <a:sym typeface="Rubik"/>
              </a:rPr>
              <a:t>Nett Sales Column</a:t>
            </a:r>
            <a:endParaRPr b="0" i="0" sz="2000" u="none" cap="none" strike="noStrike">
              <a:solidFill>
                <a:srgbClr val="000000"/>
              </a:solidFill>
              <a:latin typeface="Rubik"/>
              <a:ea typeface="Rubik"/>
              <a:cs typeface="Rubik"/>
              <a:sym typeface="Rubik"/>
            </a:endParaRPr>
          </a:p>
        </p:txBody>
      </p:sp>
      <p:sp>
        <p:nvSpPr>
          <p:cNvPr id="190" name="Google Shape;190;g23ec2985a68_1_49"/>
          <p:cNvSpPr txBox="1"/>
          <p:nvPr/>
        </p:nvSpPr>
        <p:spPr>
          <a:xfrm>
            <a:off x="4283850" y="1597250"/>
            <a:ext cx="4860300" cy="31401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190500" lvl="0" marL="114300" marR="0" rtl="0" algn="l">
              <a:lnSpc>
                <a:spcPct val="150000"/>
              </a:lnSpc>
              <a:spcBef>
                <a:spcPts val="0"/>
              </a:spcBef>
              <a:spcAft>
                <a:spcPts val="0"/>
              </a:spcAft>
              <a:buClr>
                <a:srgbClr val="000000"/>
              </a:buClr>
              <a:buSzPts val="1200"/>
              <a:buFont typeface="Rubik"/>
              <a:buAutoNum type="arabicPeriod"/>
            </a:pPr>
            <a:r>
              <a:rPr lang="en" sz="1200">
                <a:latin typeface="Rubik"/>
                <a:ea typeface="Rubik"/>
                <a:cs typeface="Rubik"/>
                <a:sym typeface="Rubik"/>
              </a:rPr>
              <a:t>Add nett_sales column by performing CREATE operation and use ALTER TABLE and ADD COLUMN command</a:t>
            </a:r>
            <a:endParaRPr sz="1200">
              <a:latin typeface="Rubik"/>
              <a:ea typeface="Rubik"/>
              <a:cs typeface="Rubik"/>
              <a:sym typeface="Rubik"/>
            </a:endParaRPr>
          </a:p>
          <a:p>
            <a:pPr indent="-190500" lvl="0" marL="114300" marR="0" rtl="0" algn="l">
              <a:lnSpc>
                <a:spcPct val="150000"/>
              </a:lnSpc>
              <a:spcBef>
                <a:spcPts val="0"/>
              </a:spcBef>
              <a:spcAft>
                <a:spcPts val="0"/>
              </a:spcAft>
              <a:buSzPts val="1200"/>
              <a:buFont typeface="Rubik"/>
              <a:buAutoNum type="arabicPeriod"/>
            </a:pPr>
            <a:r>
              <a:rPr lang="en" sz="1200">
                <a:latin typeface="Rubik"/>
                <a:ea typeface="Rubik"/>
                <a:cs typeface="Rubik"/>
                <a:sym typeface="Rubik"/>
              </a:rPr>
              <a:t>Add the dataset and table where you want to add the column. Don’t forget to give a single quote (‘) symbol</a:t>
            </a:r>
            <a:endParaRPr sz="1200">
              <a:latin typeface="Rubik"/>
              <a:ea typeface="Rubik"/>
              <a:cs typeface="Rubik"/>
              <a:sym typeface="Rubik"/>
            </a:endParaRPr>
          </a:p>
          <a:p>
            <a:pPr indent="-190500" lvl="0" marL="114300" marR="0" rtl="0" algn="l">
              <a:lnSpc>
                <a:spcPct val="150000"/>
              </a:lnSpc>
              <a:spcBef>
                <a:spcPts val="0"/>
              </a:spcBef>
              <a:spcAft>
                <a:spcPts val="0"/>
              </a:spcAft>
              <a:buSzPts val="1200"/>
              <a:buFont typeface="Rubik"/>
              <a:buAutoNum type="arabicPeriod"/>
            </a:pPr>
            <a:r>
              <a:rPr lang="en" sz="1200">
                <a:latin typeface="Rubik"/>
                <a:ea typeface="Rubik"/>
                <a:cs typeface="Rubik"/>
                <a:sym typeface="Rubik"/>
              </a:rPr>
              <a:t>Use ADD COLUMN to add new column and use  FLOAT64 data type</a:t>
            </a:r>
            <a:endParaRPr sz="1200">
              <a:latin typeface="Rubik"/>
              <a:ea typeface="Rubik"/>
              <a:cs typeface="Rubik"/>
              <a:sym typeface="Rubik"/>
            </a:endParaRPr>
          </a:p>
          <a:p>
            <a:pPr indent="-190500" lvl="0" marL="114300" marR="0" rtl="0" algn="l">
              <a:lnSpc>
                <a:spcPct val="150000"/>
              </a:lnSpc>
              <a:spcBef>
                <a:spcPts val="0"/>
              </a:spcBef>
              <a:spcAft>
                <a:spcPts val="0"/>
              </a:spcAft>
              <a:buSzPts val="1200"/>
              <a:buFont typeface="Rubik"/>
              <a:buAutoNum type="arabicPeriod"/>
            </a:pPr>
            <a:r>
              <a:rPr lang="en" sz="1200">
                <a:latin typeface="Rubik"/>
                <a:ea typeface="Rubik"/>
                <a:cs typeface="Rubik"/>
                <a:sym typeface="Rubik"/>
              </a:rPr>
              <a:t>Perform UPDATE operation use UPDATE command, and use SET to assign the value on certain column and use WHERE clause to filter column. Here I use IS NULL as a filter column. Because I want to assign value to the empty nett_sales column.</a:t>
            </a:r>
            <a:endParaRPr sz="1200">
              <a:latin typeface="Rubik"/>
              <a:ea typeface="Rubik"/>
              <a:cs typeface="Rubik"/>
              <a:sym typeface="Rubik"/>
            </a:endParaRPr>
          </a:p>
          <a:p>
            <a:pPr indent="-190500" lvl="0" marL="114300" marR="0" rtl="0" algn="l">
              <a:lnSpc>
                <a:spcPct val="150000"/>
              </a:lnSpc>
              <a:spcBef>
                <a:spcPts val="0"/>
              </a:spcBef>
              <a:spcAft>
                <a:spcPts val="0"/>
              </a:spcAft>
              <a:buSzPts val="1200"/>
              <a:buFont typeface="Rubik"/>
              <a:buAutoNum type="arabicPeriod"/>
            </a:pPr>
            <a:r>
              <a:rPr lang="en" sz="1200">
                <a:solidFill>
                  <a:schemeClr val="dk1"/>
                </a:solidFill>
                <a:latin typeface="Rubik"/>
                <a:ea typeface="Rubik"/>
                <a:cs typeface="Rubik"/>
                <a:sym typeface="Rubik"/>
              </a:rPr>
              <a:t>Don’t forget to give a semicolon (;) symbol on each code block.</a:t>
            </a:r>
            <a:endParaRPr sz="1200">
              <a:latin typeface="Rubik"/>
              <a:ea typeface="Rubik"/>
              <a:cs typeface="Rubik"/>
              <a:sym typeface="Rubik"/>
            </a:endParaRPr>
          </a:p>
        </p:txBody>
      </p:sp>
      <p:sp>
        <p:nvSpPr>
          <p:cNvPr id="191" name="Google Shape;191;g23ec2985a68_1_49"/>
          <p:cNvSpPr txBox="1"/>
          <p:nvPr/>
        </p:nvSpPr>
        <p:spPr>
          <a:xfrm>
            <a:off x="340500" y="4476750"/>
            <a:ext cx="34863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NB. BigQuery and MySQL data type are little bit different. FLOAT64 is same data type as FLOAT on MySQL</a:t>
            </a:r>
            <a:endParaRPr sz="1000">
              <a:solidFill>
                <a:schemeClr val="dk2"/>
              </a:solidFill>
            </a:endParaRPr>
          </a:p>
        </p:txBody>
      </p:sp>
      <p:grpSp>
        <p:nvGrpSpPr>
          <p:cNvPr id="192" name="Google Shape;192;g23ec2985a68_1_49"/>
          <p:cNvGrpSpPr/>
          <p:nvPr/>
        </p:nvGrpSpPr>
        <p:grpSpPr>
          <a:xfrm>
            <a:off x="6534150" y="190950"/>
            <a:ext cx="2392902" cy="492600"/>
            <a:chOff x="6486525" y="390975"/>
            <a:chExt cx="2392902" cy="492600"/>
          </a:xfrm>
        </p:grpSpPr>
        <p:pic>
          <p:nvPicPr>
            <p:cNvPr id="193" name="Google Shape;193;g23ec2985a68_1_49"/>
            <p:cNvPicPr preferRelativeResize="0"/>
            <p:nvPr/>
          </p:nvPicPr>
          <p:blipFill rotWithShape="1">
            <a:blip r:embed="rId4">
              <a:alphaModFix/>
            </a:blip>
            <a:srcRect b="5649" l="0" r="0" t="5658"/>
            <a:stretch/>
          </p:blipFill>
          <p:spPr>
            <a:xfrm>
              <a:off x="7859302" y="474850"/>
              <a:ext cx="1020125" cy="401642"/>
            </a:xfrm>
            <a:prstGeom prst="rect">
              <a:avLst/>
            </a:prstGeom>
            <a:noFill/>
            <a:ln>
              <a:noFill/>
            </a:ln>
          </p:spPr>
        </p:pic>
        <p:pic>
          <p:nvPicPr>
            <p:cNvPr id="194" name="Google Shape;194;g23ec2985a68_1_49"/>
            <p:cNvPicPr preferRelativeResize="0"/>
            <p:nvPr/>
          </p:nvPicPr>
          <p:blipFill rotWithShape="1">
            <a:blip r:embed="rId5">
              <a:alphaModFix/>
            </a:blip>
            <a:srcRect b="0" l="0" r="0" t="0"/>
            <a:stretch/>
          </p:blipFill>
          <p:spPr>
            <a:xfrm>
              <a:off x="6486525" y="517337"/>
              <a:ext cx="865950" cy="316675"/>
            </a:xfrm>
            <a:prstGeom prst="rect">
              <a:avLst/>
            </a:prstGeom>
            <a:noFill/>
            <a:ln>
              <a:noFill/>
            </a:ln>
          </p:spPr>
        </p:pic>
        <p:sp>
          <p:nvSpPr>
            <p:cNvPr id="195" name="Google Shape;195;g23ec2985a68_1_49"/>
            <p:cNvSpPr txBox="1"/>
            <p:nvPr/>
          </p:nvSpPr>
          <p:spPr>
            <a:xfrm>
              <a:off x="7439090" y="390975"/>
              <a:ext cx="333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2000" u="none" cap="none" strike="noStrike">
                  <a:solidFill>
                    <a:schemeClr val="dk1"/>
                  </a:solidFill>
                  <a:latin typeface="Rubik SemiBold"/>
                  <a:ea typeface="Rubik SemiBold"/>
                  <a:cs typeface="Rubik SemiBold"/>
                  <a:sym typeface="Rubik SemiBold"/>
                </a:rPr>
                <a:t>X</a:t>
              </a:r>
              <a:endParaRPr b="0" i="0" sz="2000" u="none" cap="none" strike="noStrike">
                <a:solidFill>
                  <a:schemeClr val="dk1"/>
                </a:solidFill>
                <a:latin typeface="Rubik SemiBold"/>
                <a:ea typeface="Rubik SemiBold"/>
                <a:cs typeface="Rubik SemiBold"/>
                <a:sym typeface="Rubik SemiBold"/>
              </a:endParaRPr>
            </a:p>
          </p:txBody>
        </p:sp>
      </p:grpSp>
      <p:pic>
        <p:nvPicPr>
          <p:cNvPr id="196" name="Google Shape;196;g23ec2985a68_1_49"/>
          <p:cNvPicPr preferRelativeResize="0"/>
          <p:nvPr/>
        </p:nvPicPr>
        <p:blipFill>
          <a:blip r:embed="rId6">
            <a:alphaModFix/>
          </a:blip>
          <a:stretch>
            <a:fillRect/>
          </a:stretch>
        </p:blipFill>
        <p:spPr>
          <a:xfrm>
            <a:off x="340500" y="1624000"/>
            <a:ext cx="3818375" cy="1295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